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9"/>
  </p:notesMasterIdLst>
  <p:sldIdLst>
    <p:sldId id="282" r:id="rId3"/>
    <p:sldId id="256" r:id="rId4"/>
    <p:sldId id="283" r:id="rId5"/>
    <p:sldId id="263" r:id="rId6"/>
    <p:sldId id="264" r:id="rId7"/>
    <p:sldId id="268" r:id="rId8"/>
    <p:sldId id="270" r:id="rId9"/>
    <p:sldId id="272" r:id="rId10"/>
    <p:sldId id="275" r:id="rId11"/>
    <p:sldId id="609" r:id="rId12"/>
    <p:sldId id="527" r:id="rId13"/>
    <p:sldId id="611" r:id="rId14"/>
    <p:sldId id="612" r:id="rId15"/>
    <p:sldId id="613" r:id="rId16"/>
    <p:sldId id="615" r:id="rId17"/>
    <p:sldId id="285" r:id="rId18"/>
    <p:sldId id="286" r:id="rId19"/>
    <p:sldId id="257" r:id="rId20"/>
    <p:sldId id="588" r:id="rId21"/>
    <p:sldId id="294" r:id="rId22"/>
    <p:sldId id="602" r:id="rId23"/>
    <p:sldId id="590" r:id="rId24"/>
    <p:sldId id="591" r:id="rId25"/>
    <p:sldId id="552" r:id="rId26"/>
    <p:sldId id="333" r:id="rId27"/>
    <p:sldId id="331" r:id="rId28"/>
    <p:sldId id="330" r:id="rId29"/>
    <p:sldId id="592" r:id="rId30"/>
    <p:sldId id="623" r:id="rId31"/>
    <p:sldId id="624" r:id="rId32"/>
    <p:sldId id="617" r:id="rId33"/>
    <p:sldId id="618" r:id="rId34"/>
    <p:sldId id="622" r:id="rId35"/>
    <p:sldId id="620" r:id="rId36"/>
    <p:sldId id="577" r:id="rId37"/>
    <p:sldId id="554" r:id="rId38"/>
    <p:sldId id="638" r:id="rId39"/>
    <p:sldId id="625" r:id="rId40"/>
    <p:sldId id="606" r:id="rId41"/>
    <p:sldId id="327" r:id="rId42"/>
    <p:sldId id="335" r:id="rId43"/>
    <p:sldId id="339" r:id="rId44"/>
    <p:sldId id="340" r:id="rId45"/>
    <p:sldId id="337" r:id="rId46"/>
    <p:sldId id="336" r:id="rId47"/>
    <p:sldId id="341" r:id="rId48"/>
    <p:sldId id="334" r:id="rId49"/>
    <p:sldId id="338" r:id="rId50"/>
    <p:sldId id="342" r:id="rId51"/>
    <p:sldId id="329" r:id="rId52"/>
    <p:sldId id="318" r:id="rId53"/>
    <p:sldId id="555" r:id="rId54"/>
    <p:sldId id="607" r:id="rId55"/>
    <p:sldId id="636" r:id="rId56"/>
    <p:sldId id="633" r:id="rId57"/>
    <p:sldId id="635" r:id="rId58"/>
    <p:sldId id="637" r:id="rId59"/>
    <p:sldId id="565" r:id="rId60"/>
    <p:sldId id="566" r:id="rId61"/>
    <p:sldId id="626" r:id="rId62"/>
    <p:sldId id="631" r:id="rId63"/>
    <p:sldId id="629" r:id="rId64"/>
    <p:sldId id="571" r:id="rId65"/>
    <p:sldId id="574" r:id="rId66"/>
    <p:sldId id="576" r:id="rId67"/>
    <p:sldId id="641" r:id="rId68"/>
    <p:sldId id="642" r:id="rId69"/>
    <p:sldId id="301" r:id="rId70"/>
    <p:sldId id="313" r:id="rId71"/>
    <p:sldId id="258" r:id="rId72"/>
    <p:sldId id="644" r:id="rId73"/>
    <p:sldId id="569" r:id="rId74"/>
    <p:sldId id="568" r:id="rId75"/>
    <p:sldId id="643" r:id="rId76"/>
    <p:sldId id="582" r:id="rId77"/>
    <p:sldId id="583"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Lott" initials="ML" lastIdx="1" clrIdx="0">
    <p:extLst>
      <p:ext uri="{19B8F6BF-5375-455C-9EA6-DF929625EA0E}">
        <p15:presenceInfo xmlns:p15="http://schemas.microsoft.com/office/powerpoint/2012/main" userId="Megan Lot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91769"/>
    <a:srgbClr val="FFFFFF"/>
    <a:srgbClr val="C03229"/>
    <a:srgbClr val="C7E7DD"/>
    <a:srgbClr val="C8D8EB"/>
    <a:srgbClr val="21A07B"/>
    <a:srgbClr val="62A25D"/>
    <a:srgbClr val="EEF4FB"/>
    <a:srgbClr val="BBE1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9035" autoAdjust="0"/>
  </p:normalViewPr>
  <p:slideViewPr>
    <p:cSldViewPr snapToGrid="0">
      <p:cViewPr varScale="1">
        <p:scale>
          <a:sx n="53" d="100"/>
          <a:sy n="53" d="100"/>
        </p:scale>
        <p:origin x="133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tableStyles" Target="tableStyle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1449D2-FEF0-4529-8BC4-85FA2673A508}" type="datetimeFigureOut">
              <a:rPr lang="en-US" smtClean="0"/>
              <a:t>4/22/2021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7D2A92-3BE8-44F1-84AE-70E685F93BFF}" type="slidenum">
              <a:rPr lang="en-US" smtClean="0"/>
              <a:t>‹#›</a:t>
            </a:fld>
            <a:endParaRPr lang="en-US"/>
          </a:p>
        </p:txBody>
      </p:sp>
    </p:spTree>
    <p:extLst>
      <p:ext uri="{BB962C8B-B14F-4D97-AF65-F5344CB8AC3E}">
        <p14:creationId xmlns:p14="http://schemas.microsoft.com/office/powerpoint/2010/main" val="4239558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so much for the introduction, Dr. </a:t>
            </a:r>
            <a:r>
              <a:rPr lang="en-US" dirty="0" err="1"/>
              <a:t>Tibull</a:t>
            </a:r>
            <a:r>
              <a:rPr lang="en-US" dirty="0"/>
              <a:t>! And thanks so much for inviting me to join you all today. I am quite excited to connect with you all the way from Athens, Georgia! Today, I’ll be sharing a bit about our most recent research: monitoring wastewater for SARS-CoV-2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136E1B-BB77-412B-B540-6353F92F087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682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vulnerabilities of our full-time residents, our community was anxiously anticipating the return of a large population of students. Total population 40,000 students. This population events introduce more opportunities for introduction of new infections and increase opportunities, </a:t>
            </a:r>
          </a:p>
          <a:p>
            <a:r>
              <a:rPr lang="en-US" dirty="0"/>
              <a:t>to an already vulnerable residential population</a:t>
            </a:r>
          </a:p>
          <a:p>
            <a:endParaRPr lang="en-US" dirty="0"/>
          </a:p>
          <a:p>
            <a:r>
              <a:rPr lang="en-US" dirty="0"/>
              <a:t>Accurate for COVID times?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13115-91D3-4BD2-968B-94CCABEA61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055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changed!!! Add in sewer map + emojis of the different contributions to each catchment area </a:t>
            </a:r>
          </a:p>
          <a:p>
            <a:r>
              <a:rPr lang="en-US" dirty="0"/>
              <a:t>+ highly residential + hospital + </a:t>
            </a:r>
          </a:p>
          <a:p>
            <a:endParaRPr lang="en-US" dirty="0"/>
          </a:p>
          <a:p>
            <a:r>
              <a:rPr lang="en-US" dirty="0"/>
              <a:t>Tell the story of this slide</a:t>
            </a:r>
          </a:p>
          <a:p>
            <a:endParaRPr lang="en-US" dirty="0"/>
          </a:p>
          <a:p>
            <a:r>
              <a:rPr lang="en-US" dirty="0"/>
              <a:t>Here is Athens. </a:t>
            </a:r>
          </a:p>
          <a:p>
            <a:r>
              <a:rPr lang="en-US" dirty="0"/>
              <a:t>We started by sampling three water treatment facilities in Athens. </a:t>
            </a:r>
          </a:p>
          <a:p>
            <a:r>
              <a:rPr lang="en-US" dirty="0"/>
              <a:t>Within each catchment area, there are different contributions that lead to different wastewater – catching different scopes of our community </a:t>
            </a:r>
          </a:p>
          <a:p>
            <a:r>
              <a:rPr lang="en-US" dirty="0" err="1"/>
              <a:t>Wasteater</a:t>
            </a:r>
            <a:r>
              <a:rPr lang="en-US" dirty="0"/>
              <a:t> information highway</a:t>
            </a:r>
          </a:p>
        </p:txBody>
      </p:sp>
      <p:sp>
        <p:nvSpPr>
          <p:cNvPr id="4" name="Slide Number Placeholder 3"/>
          <p:cNvSpPr>
            <a:spLocks noGrp="1"/>
          </p:cNvSpPr>
          <p:nvPr>
            <p:ph type="sldNum" sz="quarter" idx="5"/>
          </p:nvPr>
        </p:nvSpPr>
        <p:spPr/>
        <p:txBody>
          <a:bodyPr/>
          <a:lstStyle/>
          <a:p>
            <a:fld id="{3DF13115-91D3-4BD2-968B-94CCABEA6159}" type="slidenum">
              <a:rPr lang="en-US" smtClean="0"/>
              <a:t>24</a:t>
            </a:fld>
            <a:endParaRPr lang="en-US"/>
          </a:p>
        </p:txBody>
      </p:sp>
    </p:spTree>
    <p:extLst>
      <p:ext uri="{BB962C8B-B14F-4D97-AF65-F5344CB8AC3E}">
        <p14:creationId xmlns:p14="http://schemas.microsoft.com/office/powerpoint/2010/main" val="565272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changed!!! Add in sewer map + emojis of the different contributions to each catchment area </a:t>
            </a:r>
          </a:p>
          <a:p>
            <a:r>
              <a:rPr lang="en-US" dirty="0"/>
              <a:t>+ highly residential + hospital + </a:t>
            </a:r>
          </a:p>
          <a:p>
            <a:endParaRPr lang="en-US" dirty="0"/>
          </a:p>
          <a:p>
            <a:r>
              <a:rPr lang="en-US" dirty="0"/>
              <a:t>Tell the story of this slide</a:t>
            </a:r>
          </a:p>
          <a:p>
            <a:endParaRPr lang="en-US" dirty="0"/>
          </a:p>
          <a:p>
            <a:r>
              <a:rPr lang="en-US" dirty="0"/>
              <a:t>Here is Athens. </a:t>
            </a:r>
          </a:p>
          <a:p>
            <a:r>
              <a:rPr lang="en-US" dirty="0"/>
              <a:t>We started by sampling three water treatment facilities in Athens. </a:t>
            </a:r>
          </a:p>
          <a:p>
            <a:r>
              <a:rPr lang="en-US" dirty="0"/>
              <a:t>Within each catchment area, there are different contributions that lead to different wastewater – catching different scopes of our community </a:t>
            </a:r>
          </a:p>
          <a:p>
            <a:r>
              <a:rPr lang="en-US" dirty="0" err="1"/>
              <a:t>Wasteater</a:t>
            </a:r>
            <a:r>
              <a:rPr lang="en-US" dirty="0"/>
              <a:t> information highway</a:t>
            </a:r>
          </a:p>
        </p:txBody>
      </p:sp>
      <p:sp>
        <p:nvSpPr>
          <p:cNvPr id="4" name="Slide Number Placeholder 3"/>
          <p:cNvSpPr>
            <a:spLocks noGrp="1"/>
          </p:cNvSpPr>
          <p:nvPr>
            <p:ph type="sldNum" sz="quarter" idx="5"/>
          </p:nvPr>
        </p:nvSpPr>
        <p:spPr/>
        <p:txBody>
          <a:bodyPr/>
          <a:lstStyle/>
          <a:p>
            <a:fld id="{3DF13115-91D3-4BD2-968B-94CCABEA6159}" type="slidenum">
              <a:rPr lang="en-US" smtClean="0"/>
              <a:t>25</a:t>
            </a:fld>
            <a:endParaRPr lang="en-US"/>
          </a:p>
        </p:txBody>
      </p:sp>
    </p:spTree>
    <p:extLst>
      <p:ext uri="{BB962C8B-B14F-4D97-AF65-F5344CB8AC3E}">
        <p14:creationId xmlns:p14="http://schemas.microsoft.com/office/powerpoint/2010/main" val="28049879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changed!!! Add in sewer map + emojis of the different contributions to each catchment area </a:t>
            </a:r>
          </a:p>
          <a:p>
            <a:r>
              <a:rPr lang="en-US" dirty="0"/>
              <a:t>+ highly residential + hospital + </a:t>
            </a:r>
          </a:p>
          <a:p>
            <a:endParaRPr lang="en-US" dirty="0"/>
          </a:p>
          <a:p>
            <a:r>
              <a:rPr lang="en-US" dirty="0"/>
              <a:t>Tell the story of this slide</a:t>
            </a:r>
          </a:p>
          <a:p>
            <a:endParaRPr lang="en-US" dirty="0"/>
          </a:p>
          <a:p>
            <a:r>
              <a:rPr lang="en-US" dirty="0"/>
              <a:t>Here is Athens. </a:t>
            </a:r>
          </a:p>
          <a:p>
            <a:r>
              <a:rPr lang="en-US" dirty="0"/>
              <a:t>We started by sampling three water treatment facilities in Athens. </a:t>
            </a:r>
          </a:p>
          <a:p>
            <a:r>
              <a:rPr lang="en-US" dirty="0"/>
              <a:t>Within each catchment area, there are different contributions that lead to different wastewater – catching different scopes of our community </a:t>
            </a:r>
          </a:p>
          <a:p>
            <a:r>
              <a:rPr lang="en-US" dirty="0" err="1"/>
              <a:t>Wasteater</a:t>
            </a:r>
            <a:r>
              <a:rPr lang="en-US" dirty="0"/>
              <a:t> information highway</a:t>
            </a:r>
          </a:p>
        </p:txBody>
      </p:sp>
      <p:sp>
        <p:nvSpPr>
          <p:cNvPr id="4" name="Slide Number Placeholder 3"/>
          <p:cNvSpPr>
            <a:spLocks noGrp="1"/>
          </p:cNvSpPr>
          <p:nvPr>
            <p:ph type="sldNum" sz="quarter" idx="5"/>
          </p:nvPr>
        </p:nvSpPr>
        <p:spPr/>
        <p:txBody>
          <a:bodyPr/>
          <a:lstStyle/>
          <a:p>
            <a:fld id="{3DF13115-91D3-4BD2-968B-94CCABEA6159}" type="slidenum">
              <a:rPr lang="en-US" smtClean="0"/>
              <a:t>26</a:t>
            </a:fld>
            <a:endParaRPr lang="en-US"/>
          </a:p>
        </p:txBody>
      </p:sp>
    </p:spTree>
    <p:extLst>
      <p:ext uri="{BB962C8B-B14F-4D97-AF65-F5344CB8AC3E}">
        <p14:creationId xmlns:p14="http://schemas.microsoft.com/office/powerpoint/2010/main" val="3307556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to be changed!!! Add in sewer map + emojis of the different contributions to each catchment area </a:t>
            </a:r>
          </a:p>
          <a:p>
            <a:r>
              <a:rPr lang="en-US" dirty="0"/>
              <a:t>+ highly residential + hospital + </a:t>
            </a:r>
          </a:p>
          <a:p>
            <a:endParaRPr lang="en-US" dirty="0"/>
          </a:p>
          <a:p>
            <a:r>
              <a:rPr lang="en-US" dirty="0"/>
              <a:t>Tell the story of this slide</a:t>
            </a:r>
          </a:p>
          <a:p>
            <a:endParaRPr lang="en-US" dirty="0"/>
          </a:p>
          <a:p>
            <a:r>
              <a:rPr lang="en-US" dirty="0"/>
              <a:t>Here is Athens. </a:t>
            </a:r>
          </a:p>
          <a:p>
            <a:r>
              <a:rPr lang="en-US" dirty="0"/>
              <a:t>We started by sampling three water treatment facilities in Athens. </a:t>
            </a:r>
          </a:p>
          <a:p>
            <a:r>
              <a:rPr lang="en-US" dirty="0"/>
              <a:t>Within each catchment area, there are different contributions that lead to different wastewater – catching different scopes of our community </a:t>
            </a:r>
          </a:p>
          <a:p>
            <a:r>
              <a:rPr lang="en-US" dirty="0" err="1"/>
              <a:t>Wasteater</a:t>
            </a:r>
            <a:r>
              <a:rPr lang="en-US" dirty="0"/>
              <a:t> information highway</a:t>
            </a:r>
          </a:p>
        </p:txBody>
      </p:sp>
      <p:sp>
        <p:nvSpPr>
          <p:cNvPr id="4" name="Slide Number Placeholder 3"/>
          <p:cNvSpPr>
            <a:spLocks noGrp="1"/>
          </p:cNvSpPr>
          <p:nvPr>
            <p:ph type="sldNum" sz="quarter" idx="5"/>
          </p:nvPr>
        </p:nvSpPr>
        <p:spPr/>
        <p:txBody>
          <a:bodyPr/>
          <a:lstStyle/>
          <a:p>
            <a:fld id="{3DF13115-91D3-4BD2-968B-94CCABEA6159}" type="slidenum">
              <a:rPr lang="en-US" smtClean="0"/>
              <a:t>27</a:t>
            </a:fld>
            <a:endParaRPr lang="en-US"/>
          </a:p>
        </p:txBody>
      </p:sp>
    </p:spTree>
    <p:extLst>
      <p:ext uri="{BB962C8B-B14F-4D97-AF65-F5344CB8AC3E}">
        <p14:creationId xmlns:p14="http://schemas.microsoft.com/office/powerpoint/2010/main" val="18560497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1357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3378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4973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D2A92-3BE8-44F1-84AE-70E685F93BFF}" type="slidenum">
              <a:rPr lang="en-US" smtClean="0"/>
              <a:t>35</a:t>
            </a:fld>
            <a:endParaRPr lang="en-US"/>
          </a:p>
        </p:txBody>
      </p:sp>
    </p:spTree>
    <p:extLst>
      <p:ext uri="{BB962C8B-B14F-4D97-AF65-F5344CB8AC3E}">
        <p14:creationId xmlns:p14="http://schemas.microsoft.com/office/powerpoint/2010/main" val="2426802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F13115-91D3-4BD2-968B-94CCABEA6159}" type="slidenum">
              <a:rPr lang="en-US" smtClean="0"/>
              <a:t>36</a:t>
            </a:fld>
            <a:endParaRPr lang="en-US"/>
          </a:p>
        </p:txBody>
      </p:sp>
    </p:spTree>
    <p:extLst>
      <p:ext uri="{BB962C8B-B14F-4D97-AF65-F5344CB8AC3E}">
        <p14:creationId xmlns:p14="http://schemas.microsoft.com/office/powerpoint/2010/main" val="655887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Calibri" panose="020F0502020204030204" pitchFamily="34" charset="0"/>
              </a:rPr>
              <a:t>While largely unseen, wastewater infrastructure can serve as a brilliant source of information about community health. Wastewater - collected across entire neighborhoods, towns, and cities - typically flows into a central receiving facility for wastewater reclamation. By monitoring wastewater for health indicators (i.e. metabolites, prescription and illicit drugs, or pathogens), we can capture a snapshot of our community’s health. We are provided with health data in a single sample, without the need for extensive clinical testing. In this way, our wastewater infrastructure serves as an “information highway.”</a:t>
            </a:r>
            <a:endParaRPr lang="en-US" dirty="0"/>
          </a:p>
        </p:txBody>
      </p:sp>
      <p:sp>
        <p:nvSpPr>
          <p:cNvPr id="4" name="Slide Number Placeholder 3"/>
          <p:cNvSpPr>
            <a:spLocks noGrp="1"/>
          </p:cNvSpPr>
          <p:nvPr>
            <p:ph type="sldNum" sz="quarter" idx="5"/>
          </p:nvPr>
        </p:nvSpPr>
        <p:spPr/>
        <p:txBody>
          <a:bodyPr/>
          <a:lstStyle/>
          <a:p>
            <a:fld id="{1D7D2A92-3BE8-44F1-84AE-70E685F93BFF}" type="slidenum">
              <a:rPr lang="en-US" smtClean="0"/>
              <a:t>9</a:t>
            </a:fld>
            <a:endParaRPr lang="en-US"/>
          </a:p>
        </p:txBody>
      </p:sp>
    </p:spTree>
    <p:extLst>
      <p:ext uri="{BB962C8B-B14F-4D97-AF65-F5344CB8AC3E}">
        <p14:creationId xmlns:p14="http://schemas.microsoft.com/office/powerpoint/2010/main" val="3764964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D2A92-3BE8-44F1-84AE-70E685F93BFF}" type="slidenum">
              <a:rPr lang="en-US" smtClean="0"/>
              <a:t>37</a:t>
            </a:fld>
            <a:endParaRPr lang="en-US"/>
          </a:p>
        </p:txBody>
      </p:sp>
    </p:spTree>
    <p:extLst>
      <p:ext uri="{BB962C8B-B14F-4D97-AF65-F5344CB8AC3E}">
        <p14:creationId xmlns:p14="http://schemas.microsoft.com/office/powerpoint/2010/main" val="72980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3866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9154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6418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7D2A92-3BE8-44F1-84AE-70E685F93BFF}" type="slidenum">
              <a:rPr lang="en-US" smtClean="0"/>
              <a:t>62</a:t>
            </a:fld>
            <a:endParaRPr lang="en-US"/>
          </a:p>
        </p:txBody>
      </p:sp>
    </p:spTree>
    <p:extLst>
      <p:ext uri="{BB962C8B-B14F-4D97-AF65-F5344CB8AC3E}">
        <p14:creationId xmlns:p14="http://schemas.microsoft.com/office/powerpoint/2010/main" val="2871903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815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6446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7291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17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7D55F7-0614-466B-B685-93222E7BA1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2350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 </a:t>
            </a:r>
          </a:p>
          <a:p>
            <a:r>
              <a:rPr lang="en-US" dirty="0"/>
              <a:t>Description of Athens, GA </a:t>
            </a:r>
          </a:p>
          <a:p>
            <a:r>
              <a:rPr lang="en-US" b="0" i="0" dirty="0">
                <a:solidFill>
                  <a:srgbClr val="222222"/>
                </a:solidFill>
                <a:effectLst/>
                <a:latin typeface="Roboto"/>
              </a:rPr>
              <a:t>consolidated city–county and college town in the U.S. state of Georgia. Athens lies about 70 miles outside of downtown Atlanta.</a:t>
            </a:r>
            <a:endParaRPr lang="en-US" dirty="0"/>
          </a:p>
          <a:p>
            <a:r>
              <a:rPr lang="en-US" dirty="0"/>
              <a:t>College town situated in NE Georgia, home to the University of Georgia. </a:t>
            </a:r>
          </a:p>
          <a:p>
            <a:r>
              <a:rPr lang="en-US" dirty="0"/>
              <a:t>Perhaps a particularly vulnerable population, with the disparities in household income and health insurance coverage.  </a:t>
            </a:r>
          </a:p>
          <a:p>
            <a:r>
              <a:rPr lang="en-US" dirty="0"/>
              <a:t>124,000 - Based on the Census Data</a:t>
            </a:r>
          </a:p>
          <a:p>
            <a:r>
              <a:rPr lang="en-US" dirty="0"/>
              <a:t>Population based on the number of people paying taxes?? – SES information as well!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13115-91D3-4BD2-968B-94CCABEA61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25682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r>
              <a:rPr lang="en-US" dirty="0"/>
              <a:t>This is JUST full time residents. This is our concern with our full time residents. </a:t>
            </a:r>
          </a:p>
          <a:p>
            <a:r>
              <a:rPr lang="en-US" dirty="0"/>
              <a:t>And while we can appreciate the assets of our community, such as the mobilization of our research institutions and medical trainees, we must recognize some of the risk factors that may make Athens-Clarke County particularly vulnerable to consequences of the pandemic. </a:t>
            </a:r>
          </a:p>
          <a:p>
            <a:r>
              <a:rPr lang="en-US" dirty="0"/>
              <a:t>In Athens, there are notable disparities in socioeconomic status and healthcare coverage, where 30% of our residents live below the poverty level, and 20% of our community remains uninsured. A notable number of individuals live in group quarters, such as nursing homes, or multi-family units. </a:t>
            </a:r>
          </a:p>
          <a:p>
            <a:r>
              <a:rPr lang="en-US" dirty="0"/>
              <a:t>We may </a:t>
            </a:r>
            <a:r>
              <a:rPr lang="en-US" dirty="0" err="1"/>
              <a:t>erhaps</a:t>
            </a:r>
            <a:r>
              <a:rPr lang="en-US" dirty="0"/>
              <a:t> a particularly vulnerable population.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F13115-91D3-4BD2-968B-94CCABEA61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0596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A5BE2-4735-4484-8CF5-F6DBEB17C0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F67BC6-F212-4CE3-828C-09310998B0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B398C5-8275-4C12-8085-600732B7DE24}"/>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48BB6AE3-8EBB-4EFC-878F-AE28F703A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C7E3B5-7A13-49E1-89E8-AEB85DA0FFBA}"/>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540181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4EA3-C4FE-46C1-8BCA-81A52C9F0B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54755E-40EF-4450-BB1F-AEE34F78D9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621D4D-EF51-4F44-B18D-F5C0D6188732}"/>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D7B9BDD0-7EFD-468F-865A-83E92D1C25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CD7DA-BF65-443D-8AA8-C723979EC0ED}"/>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789752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B9C508-FCF9-4696-94C4-51B1161079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EB26A2-BB70-4124-AC43-6CCCAFD344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4A9AD3-5545-4536-8429-715EC4C06F32}"/>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AE17C80E-35CC-4F18-A7A8-F2CE3F78DB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77DE3-652A-48AD-BBFC-DE29BD263A20}"/>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24578557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007A5-12E7-4036-8D9A-A23049D969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97D0FD-D72E-42B6-A98D-5FD446653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01D126-8A8D-4780-A250-84867D85CCB0}"/>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6435C7B5-6D27-4151-9B1B-35996C8514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8F12A2-4A09-4F0A-905E-801C95A4BE1B}"/>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1855209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91FF3-1962-4203-AAE1-DFA90C8957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3FC838-5E1B-428A-9EFD-C55000E0AD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0F95CE-EAA0-482A-A268-16C738F6CD6A}"/>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F95AFC46-C9F7-4959-9AA7-83C4AEEDE8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F36B8-2EC4-49A0-A447-0A22F540CB82}"/>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2105176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FF620-485D-47B2-9060-C6A8B458BE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DCC33-1EE5-4E22-B151-36BE953937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523D1-2CED-4653-BBC5-DE041F2C4A09}"/>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572C586E-6AAB-4553-B381-A55368D446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DE10C1-7A75-4C46-BEED-48D40E0067E6}"/>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15220196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53A65-EB53-4ABD-A3D8-F77902316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EE97D5-8A9E-4D77-B3F1-DD0B006E27B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AAF169-E738-4F8E-9EF5-8D11ED19393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EFB6DA-3C7A-45E5-A87E-28BFD7256443}"/>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6" name="Footer Placeholder 5">
            <a:extLst>
              <a:ext uri="{FF2B5EF4-FFF2-40B4-BE49-F238E27FC236}">
                <a16:creationId xmlns:a16="http://schemas.microsoft.com/office/drawing/2014/main" id="{4C61AD14-DAF7-4719-827B-9F34DD4AF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92C35-78B2-4F5B-B5DF-21410390F052}"/>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21663590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FB443-52B7-45CE-9939-E490C42873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B3E06C-1F6C-43A4-B4C0-22F2583EBD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68F9D4C-874C-4C79-8DBA-348283FBE3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3F2418-F842-425D-ACBF-BF49CD3F27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EF82A5-79C6-489E-9274-C6DA63488E2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DB673D-4266-45E1-9E11-1842F0E038F7}"/>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8" name="Footer Placeholder 7">
            <a:extLst>
              <a:ext uri="{FF2B5EF4-FFF2-40B4-BE49-F238E27FC236}">
                <a16:creationId xmlns:a16="http://schemas.microsoft.com/office/drawing/2014/main" id="{C620B104-816A-4EA2-8D6E-16F9FD674C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DEFC46-6D6E-45F6-9568-DE795062D322}"/>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38723620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7170D-7389-42B5-8642-BC3A0B1E8E8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2455FB-F473-4522-8079-ECF1C7BC449F}"/>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4" name="Footer Placeholder 3">
            <a:extLst>
              <a:ext uri="{FF2B5EF4-FFF2-40B4-BE49-F238E27FC236}">
                <a16:creationId xmlns:a16="http://schemas.microsoft.com/office/drawing/2014/main" id="{50A375BD-0C1D-4179-8419-D3F78573819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B8303D-5858-4708-B47F-5CCF4C20B8F0}"/>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331876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6A24C3-61E0-46C7-8C3E-3CAB19ED4C6C}"/>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3" name="Footer Placeholder 2">
            <a:extLst>
              <a:ext uri="{FF2B5EF4-FFF2-40B4-BE49-F238E27FC236}">
                <a16:creationId xmlns:a16="http://schemas.microsoft.com/office/drawing/2014/main" id="{B92B2117-FA54-4DF4-9F5D-FB349080B3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0E6575A-BF5C-4016-AF56-F7C642F15D59}"/>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899217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DA1E-AA18-431C-BA7A-FEACAC5C7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67E03B-8E51-4B91-AAFD-08CA769A28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669500-9664-4574-90E7-293D726743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6D2987-0E7E-422C-9BFE-57FD8C3766A6}"/>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6" name="Footer Placeholder 5">
            <a:extLst>
              <a:ext uri="{FF2B5EF4-FFF2-40B4-BE49-F238E27FC236}">
                <a16:creationId xmlns:a16="http://schemas.microsoft.com/office/drawing/2014/main" id="{A1972B8B-A5C0-4D76-A675-5FC3FEA47A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4F35FB-24FD-4140-8F11-8C70F9B6D13C}"/>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2552123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DDE2B-CC77-42EA-A9C9-3810EA467B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ED114C-E042-460C-B499-CEA33C6391D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B2283EC-060F-45B9-9810-F9D5F084D88F}"/>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56D9A54D-D5FA-4187-8452-769B03AED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C09AE3-D263-40A0-8FB1-D69A98198231}"/>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2843996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F0C0E-9924-4001-9BC7-6E7B574D82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57885A-5D7A-4B36-B765-E94B3F4C391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7BB09F3-522D-47E7-AF75-310E0CFEF3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43586C-2532-4B3E-BEA6-CC486419D74C}"/>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6" name="Footer Placeholder 5">
            <a:extLst>
              <a:ext uri="{FF2B5EF4-FFF2-40B4-BE49-F238E27FC236}">
                <a16:creationId xmlns:a16="http://schemas.microsoft.com/office/drawing/2014/main" id="{AD671BA0-02FE-4615-A15B-FCBCF270B7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7DB1DE-2D83-4B5F-8650-0775A10B9488}"/>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19146668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B4EF-F36D-415A-A16A-1C78D4CA88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3AE63D-9B7C-46BA-A0BD-0EEEF68275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D3F53A-48A5-43FF-8F40-F7B69A9B829E}"/>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4EC67B95-230D-4060-A1C9-FF7C127452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765588-5760-4833-9CE8-A5710DDA6DBD}"/>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2027569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C52B9D-C56D-42F9-BF27-D310D342A9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DFB5D2-FF7A-49AA-AB86-F0AD630B7F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499FB1-095C-4F78-9E21-6562242BF75B}"/>
              </a:ext>
            </a:extLst>
          </p:cNvPr>
          <p:cNvSpPr>
            <a:spLocks noGrp="1"/>
          </p:cNvSpPr>
          <p:nvPr>
            <p:ph type="dt" sz="half" idx="10"/>
          </p:nvPr>
        </p:nvSpPr>
        <p:spPr/>
        <p:txBody>
          <a:body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FB6D51AC-F254-4497-B4E8-33A9B77766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3246B-0670-4862-9C7B-0608E6A38801}"/>
              </a:ext>
            </a:extLst>
          </p:cNvPr>
          <p:cNvSpPr>
            <a:spLocks noGrp="1"/>
          </p:cNvSpPr>
          <p:nvPr>
            <p:ph type="sldNum" sz="quarter" idx="12"/>
          </p:nvPr>
        </p:nvSpPr>
        <p:spPr/>
        <p:txBody>
          <a:bodyPr/>
          <a:lstStyle/>
          <a:p>
            <a:fld id="{1364F47D-693F-4C70-8466-B1E5897E6181}" type="slidenum">
              <a:rPr lang="en-US" smtClean="0"/>
              <a:t>‹#›</a:t>
            </a:fld>
            <a:endParaRPr lang="en-US"/>
          </a:p>
        </p:txBody>
      </p:sp>
    </p:spTree>
    <p:extLst>
      <p:ext uri="{BB962C8B-B14F-4D97-AF65-F5344CB8AC3E}">
        <p14:creationId xmlns:p14="http://schemas.microsoft.com/office/powerpoint/2010/main" val="553976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15A52-2DCB-4F0A-BF63-15563ED1A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DAB50B-1407-4F4F-BC01-C8113F15AD8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36C899-32C7-4AFF-B121-8967DBC07413}"/>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4D3D0A54-B19C-4674-9B84-F91F092FDD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E7C84-988B-495D-8027-2CBD42AE4379}"/>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11437828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E715-44CE-452F-A37A-74DCFE170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550B7-55C4-4A15-84A0-9710EC48C0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D03D1D-4800-4A8F-9C7D-9CC62A815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06D445-E690-469A-AB9F-72457242A027}"/>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6" name="Footer Placeholder 5">
            <a:extLst>
              <a:ext uri="{FF2B5EF4-FFF2-40B4-BE49-F238E27FC236}">
                <a16:creationId xmlns:a16="http://schemas.microsoft.com/office/drawing/2014/main" id="{70768DE0-1625-4B5D-815A-50C6B7628D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A0933-01EF-4AD5-B2D0-666EC099D3E2}"/>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133584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8A73-5B74-480B-91A2-84AA37106E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CF6F04-C080-4E23-956A-8A35ABE21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EB9BB7-608D-40A0-9709-DA6A6BF259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13DDCF-3208-48A8-AF0D-9F14C689E4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AB0C33-1370-4E73-B546-57E5452724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4F01D5-AC47-4EAF-8449-18DE99F4BCF7}"/>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8" name="Footer Placeholder 7">
            <a:extLst>
              <a:ext uri="{FF2B5EF4-FFF2-40B4-BE49-F238E27FC236}">
                <a16:creationId xmlns:a16="http://schemas.microsoft.com/office/drawing/2014/main" id="{3E574441-0458-401C-A08A-06E27FCC82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C05406-892C-4895-8883-86943B0D8C24}"/>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9505788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B31F0-39FE-4CEF-BA9B-2B1484C7F8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089399-3C9F-45C5-BF48-7D56FF30DEFA}"/>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4" name="Footer Placeholder 3">
            <a:extLst>
              <a:ext uri="{FF2B5EF4-FFF2-40B4-BE49-F238E27FC236}">
                <a16:creationId xmlns:a16="http://schemas.microsoft.com/office/drawing/2014/main" id="{F99B01FA-EDD1-4FA7-87DA-8DAFEE88D09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D6B823-DA17-452D-BB2B-C9C536B9DAE2}"/>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3590770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69089-8376-45B5-83F8-79B6FCE8B0E1}"/>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3" name="Footer Placeholder 2">
            <a:extLst>
              <a:ext uri="{FF2B5EF4-FFF2-40B4-BE49-F238E27FC236}">
                <a16:creationId xmlns:a16="http://schemas.microsoft.com/office/drawing/2014/main" id="{7D8F2513-2F3C-4E5F-9FBC-1E0FF28D96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B1CB88-42FA-471A-92A9-C5A43BE156D7}"/>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370099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DC0C8-3787-4146-92D2-9267495C8B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73CCD4-F224-43C2-BB0D-B9402308C7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1BE709F-E31B-48A6-A548-8EA2B06517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141575-CC6A-4415-911B-F0EFB6080529}"/>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6" name="Footer Placeholder 5">
            <a:extLst>
              <a:ext uri="{FF2B5EF4-FFF2-40B4-BE49-F238E27FC236}">
                <a16:creationId xmlns:a16="http://schemas.microsoft.com/office/drawing/2014/main" id="{04FF74D8-BFCE-40C9-938E-47033AD94A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A81F3-B54F-456F-9E22-B978F984F4AB}"/>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774287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62803-E3BB-4CEB-AFC0-A5EA74FE13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42294D-12FA-43D4-B710-BF29ACE744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FE3571-36D4-4683-9E55-EED47F7890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46CB07-BB67-4A9E-B6BC-4C28BD7552B6}"/>
              </a:ext>
            </a:extLst>
          </p:cNvPr>
          <p:cNvSpPr>
            <a:spLocks noGrp="1"/>
          </p:cNvSpPr>
          <p:nvPr>
            <p:ph type="dt" sz="half" idx="10"/>
          </p:nvPr>
        </p:nvSpPr>
        <p:spPr/>
        <p:txBody>
          <a:bodyPr/>
          <a:lstStyle/>
          <a:p>
            <a:fld id="{DFD21CF5-93A5-4056-B5C9-BC87C9799230}" type="datetimeFigureOut">
              <a:rPr lang="en-US" smtClean="0"/>
              <a:t>4/22/2021</a:t>
            </a:fld>
            <a:endParaRPr lang="en-US"/>
          </a:p>
        </p:txBody>
      </p:sp>
      <p:sp>
        <p:nvSpPr>
          <p:cNvPr id="6" name="Footer Placeholder 5">
            <a:extLst>
              <a:ext uri="{FF2B5EF4-FFF2-40B4-BE49-F238E27FC236}">
                <a16:creationId xmlns:a16="http://schemas.microsoft.com/office/drawing/2014/main" id="{972B822A-3AE1-45CB-9ABF-0D025527BD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9EDDD0-A190-4762-9C11-37416CED579B}"/>
              </a:ext>
            </a:extLst>
          </p:cNvPr>
          <p:cNvSpPr>
            <a:spLocks noGrp="1"/>
          </p:cNvSpPr>
          <p:nvPr>
            <p:ph type="sldNum" sz="quarter" idx="12"/>
          </p:nvPr>
        </p:nvSpPr>
        <p:spPr/>
        <p:txBody>
          <a:bodyPr/>
          <a:lstStyle/>
          <a:p>
            <a:fld id="{C74BF8F3-4651-4C26-A482-F335DC8A0DF6}" type="slidenum">
              <a:rPr lang="en-US" smtClean="0"/>
              <a:t>‹#›</a:t>
            </a:fld>
            <a:endParaRPr lang="en-US"/>
          </a:p>
        </p:txBody>
      </p:sp>
    </p:spTree>
    <p:extLst>
      <p:ext uri="{BB962C8B-B14F-4D97-AF65-F5344CB8AC3E}">
        <p14:creationId xmlns:p14="http://schemas.microsoft.com/office/powerpoint/2010/main" val="1109751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D127E31-68FB-4DB2-B9E3-5E90A97734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478071-D324-4E49-B236-8599F7D558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2A63B-C296-4689-A0EE-4B1EDAA98A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D21CF5-93A5-4056-B5C9-BC87C9799230}" type="datetimeFigureOut">
              <a:rPr lang="en-US" smtClean="0"/>
              <a:t>4/22/2021</a:t>
            </a:fld>
            <a:endParaRPr lang="en-US"/>
          </a:p>
        </p:txBody>
      </p:sp>
      <p:sp>
        <p:nvSpPr>
          <p:cNvPr id="5" name="Footer Placeholder 4">
            <a:extLst>
              <a:ext uri="{FF2B5EF4-FFF2-40B4-BE49-F238E27FC236}">
                <a16:creationId xmlns:a16="http://schemas.microsoft.com/office/drawing/2014/main" id="{2D1101F2-1DA2-495B-8EE3-BB4407E9D9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5F3D5B-AA4C-4EC4-9C02-D6E8941FFA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4BF8F3-4651-4C26-A482-F335DC8A0DF6}" type="slidenum">
              <a:rPr lang="en-US" smtClean="0"/>
              <a:t>‹#›</a:t>
            </a:fld>
            <a:endParaRPr lang="en-US"/>
          </a:p>
        </p:txBody>
      </p:sp>
    </p:spTree>
    <p:extLst>
      <p:ext uri="{BB962C8B-B14F-4D97-AF65-F5344CB8AC3E}">
        <p14:creationId xmlns:p14="http://schemas.microsoft.com/office/powerpoint/2010/main" val="7861902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74FE28-4B8A-4B23-BC56-990DFF36A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2C0D90-D929-4FA6-A70F-FA572BDECA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84A693-8F06-4A65-A9E3-A81EFD41C01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3C899B-3EDD-4689-8056-90AFC577BE31}" type="datetimeFigureOut">
              <a:rPr lang="en-US" smtClean="0"/>
              <a:t>4/22/2021</a:t>
            </a:fld>
            <a:endParaRPr lang="en-US"/>
          </a:p>
        </p:txBody>
      </p:sp>
      <p:sp>
        <p:nvSpPr>
          <p:cNvPr id="5" name="Footer Placeholder 4">
            <a:extLst>
              <a:ext uri="{FF2B5EF4-FFF2-40B4-BE49-F238E27FC236}">
                <a16:creationId xmlns:a16="http://schemas.microsoft.com/office/drawing/2014/main" id="{BAA99025-609E-4294-82D9-FAF745A390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9497E5-E47A-4E07-9A16-4C6AFC239F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64F47D-693F-4C70-8466-B1E5897E6181}" type="slidenum">
              <a:rPr lang="en-US" smtClean="0"/>
              <a:t>‹#›</a:t>
            </a:fld>
            <a:endParaRPr lang="en-US"/>
          </a:p>
        </p:txBody>
      </p:sp>
    </p:spTree>
    <p:extLst>
      <p:ext uri="{BB962C8B-B14F-4D97-AF65-F5344CB8AC3E}">
        <p14:creationId xmlns:p14="http://schemas.microsoft.com/office/powerpoint/2010/main" val="23612601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g"/><Relationship Id="rId7" Type="http://schemas.openxmlformats.org/officeDocument/2006/relationships/image" Target="../media/image44.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10" Type="http://schemas.openxmlformats.org/officeDocument/2006/relationships/image" Target="../media/image47.jpg"/><Relationship Id="rId4" Type="http://schemas.openxmlformats.org/officeDocument/2006/relationships/image" Target="../media/image41.JPG"/><Relationship Id="rId9" Type="http://schemas.openxmlformats.org/officeDocument/2006/relationships/image" Target="../media/image46.svg"/></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4.svg"/></Relationships>
</file>

<file path=ppt/slides/_rels/slide6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54.png"/><Relationship Id="rId7" Type="http://schemas.openxmlformats.org/officeDocument/2006/relationships/image" Target="../media/image69.png"/><Relationship Id="rId12" Type="http://schemas.openxmlformats.org/officeDocument/2006/relationships/image" Target="../media/image74.jpe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jpg"/><Relationship Id="rId9" Type="http://schemas.openxmlformats.org/officeDocument/2006/relationships/image" Target="../media/image71.png"/><Relationship Id="rId14" Type="http://schemas.openxmlformats.org/officeDocument/2006/relationships/image" Target="../media/image56.png"/></Relationships>
</file>

<file path=ppt/slides/_rels/slide7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sky, outdoor, water, beach&#10;&#10;Description automatically generated">
            <a:extLst>
              <a:ext uri="{FF2B5EF4-FFF2-40B4-BE49-F238E27FC236}">
                <a16:creationId xmlns:a16="http://schemas.microsoft.com/office/drawing/2014/main" id="{534619E7-8CAD-47AA-8AA2-8D5DD222F474}"/>
              </a:ext>
            </a:extLst>
          </p:cNvPr>
          <p:cNvPicPr>
            <a:picLocks noChangeAspect="1"/>
          </p:cNvPicPr>
          <p:nvPr/>
        </p:nvPicPr>
        <p:blipFill rotWithShape="1">
          <a:blip r:embed="rId2">
            <a:extLst>
              <a:ext uri="{28A0092B-C50C-407E-A947-70E740481C1C}">
                <a14:useLocalDpi xmlns:a14="http://schemas.microsoft.com/office/drawing/2010/main" val="0"/>
              </a:ext>
            </a:extLst>
          </a:blip>
          <a:srcRect l="6884" t="2939" r="15867"/>
          <a:stretch/>
        </p:blipFill>
        <p:spPr>
          <a:xfrm>
            <a:off x="3427971" y="0"/>
            <a:ext cx="3430028" cy="3429000"/>
          </a:xfrm>
          <a:prstGeom prst="rect">
            <a:avLst/>
          </a:prstGeom>
        </p:spPr>
      </p:pic>
      <p:sp>
        <p:nvSpPr>
          <p:cNvPr id="4" name="Rectangle 3">
            <a:extLst>
              <a:ext uri="{FF2B5EF4-FFF2-40B4-BE49-F238E27FC236}">
                <a16:creationId xmlns:a16="http://schemas.microsoft.com/office/drawing/2014/main" id="{0C4CB0A8-1353-490D-BE90-A10EAF304F07}"/>
              </a:ext>
            </a:extLst>
          </p:cNvPr>
          <p:cNvSpPr/>
          <p:nvPr/>
        </p:nvSpPr>
        <p:spPr>
          <a:xfrm>
            <a:off x="-1029" y="0"/>
            <a:ext cx="3429000" cy="3429000"/>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ground, outdoor, person, child&#10;&#10;Description automatically generated">
            <a:extLst>
              <a:ext uri="{FF2B5EF4-FFF2-40B4-BE49-F238E27FC236}">
                <a16:creationId xmlns:a16="http://schemas.microsoft.com/office/drawing/2014/main" id="{8095F476-BA65-47C3-86DF-2427DF8138B0}"/>
              </a:ext>
            </a:extLst>
          </p:cNvPr>
          <p:cNvPicPr>
            <a:picLocks noChangeAspect="1"/>
          </p:cNvPicPr>
          <p:nvPr/>
        </p:nvPicPr>
        <p:blipFill rotWithShape="1">
          <a:blip r:embed="rId3">
            <a:extLst>
              <a:ext uri="{28A0092B-C50C-407E-A947-70E740481C1C}">
                <a14:useLocalDpi xmlns:a14="http://schemas.microsoft.com/office/drawing/2010/main" val="0"/>
              </a:ext>
            </a:extLst>
          </a:blip>
          <a:srcRect l="838" r="24165" b="4"/>
          <a:stretch/>
        </p:blipFill>
        <p:spPr>
          <a:xfrm>
            <a:off x="0" y="3429000"/>
            <a:ext cx="3429001" cy="3429000"/>
          </a:xfrm>
          <a:prstGeom prst="rect">
            <a:avLst/>
          </a:prstGeom>
        </p:spPr>
      </p:pic>
      <p:sp>
        <p:nvSpPr>
          <p:cNvPr id="7" name="Rectangle 6">
            <a:extLst>
              <a:ext uri="{FF2B5EF4-FFF2-40B4-BE49-F238E27FC236}">
                <a16:creationId xmlns:a16="http://schemas.microsoft.com/office/drawing/2014/main" id="{7E47DE2B-ADA8-4375-A0A8-7F1D7587F0EC}"/>
              </a:ext>
            </a:extLst>
          </p:cNvPr>
          <p:cNvSpPr/>
          <p:nvPr/>
        </p:nvSpPr>
        <p:spPr>
          <a:xfrm>
            <a:off x="3428485" y="3429000"/>
            <a:ext cx="3429000" cy="3429000"/>
          </a:xfrm>
          <a:prstGeom prst="rect">
            <a:avLst/>
          </a:prstGeom>
          <a:solidFill>
            <a:srgbClr val="62A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D04901-23A0-4881-BD56-973704C331A7}"/>
              </a:ext>
            </a:extLst>
          </p:cNvPr>
          <p:cNvSpPr txBox="1"/>
          <p:nvPr/>
        </p:nvSpPr>
        <p:spPr>
          <a:xfrm>
            <a:off x="559920" y="585767"/>
            <a:ext cx="2307102" cy="553998"/>
          </a:xfrm>
          <a:prstGeom prst="rect">
            <a:avLst/>
          </a:prstGeom>
          <a:noFill/>
        </p:spPr>
        <p:txBody>
          <a:bodyPr wrap="square" rtlCol="0">
            <a:spAutoFit/>
          </a:bodyPr>
          <a:lstStyle/>
          <a:p>
            <a:pPr algn="ctr"/>
            <a:r>
              <a:rPr lang="en-US" sz="3000" b="1" dirty="0">
                <a:solidFill>
                  <a:schemeClr val="bg1"/>
                </a:solidFill>
                <a:latin typeface="Merriweather Sans" panose="02000503060000020004" pitchFamily="50" charset="0"/>
              </a:rPr>
              <a:t>From Sea</a:t>
            </a:r>
          </a:p>
        </p:txBody>
      </p:sp>
      <p:sp>
        <p:nvSpPr>
          <p:cNvPr id="9" name="TextBox 8">
            <a:extLst>
              <a:ext uri="{FF2B5EF4-FFF2-40B4-BE49-F238E27FC236}">
                <a16:creationId xmlns:a16="http://schemas.microsoft.com/office/drawing/2014/main" id="{A1BFAD04-1611-41E3-AE23-C6990F4C3DDF}"/>
              </a:ext>
            </a:extLst>
          </p:cNvPr>
          <p:cNvSpPr txBox="1"/>
          <p:nvPr/>
        </p:nvSpPr>
        <p:spPr>
          <a:xfrm>
            <a:off x="4039959" y="5645444"/>
            <a:ext cx="2307102" cy="553998"/>
          </a:xfrm>
          <a:prstGeom prst="rect">
            <a:avLst/>
          </a:prstGeom>
          <a:noFill/>
        </p:spPr>
        <p:txBody>
          <a:bodyPr wrap="square" rtlCol="0">
            <a:spAutoFit/>
          </a:bodyPr>
          <a:lstStyle/>
          <a:p>
            <a:pPr algn="ctr"/>
            <a:r>
              <a:rPr lang="en-US" sz="3000" b="1" dirty="0">
                <a:solidFill>
                  <a:schemeClr val="bg1"/>
                </a:solidFill>
                <a:latin typeface="Merriweather Sans" panose="02000503060000020004" pitchFamily="50" charset="0"/>
              </a:rPr>
              <a:t>To Sewer</a:t>
            </a:r>
          </a:p>
        </p:txBody>
      </p:sp>
      <p:sp>
        <p:nvSpPr>
          <p:cNvPr id="10" name="TextBox 9">
            <a:extLst>
              <a:ext uri="{FF2B5EF4-FFF2-40B4-BE49-F238E27FC236}">
                <a16:creationId xmlns:a16="http://schemas.microsoft.com/office/drawing/2014/main" id="{E9C786D7-E936-4EBB-BDD0-FD530ED4C88D}"/>
              </a:ext>
            </a:extLst>
          </p:cNvPr>
          <p:cNvSpPr txBox="1"/>
          <p:nvPr/>
        </p:nvSpPr>
        <p:spPr>
          <a:xfrm>
            <a:off x="6981893" y="1405923"/>
            <a:ext cx="5143800" cy="1569660"/>
          </a:xfrm>
          <a:prstGeom prst="rect">
            <a:avLst/>
          </a:prstGeom>
          <a:noFill/>
        </p:spPr>
        <p:txBody>
          <a:bodyPr wrap="square" rtlCol="0">
            <a:spAutoFit/>
          </a:bodyPr>
          <a:lstStyle/>
          <a:p>
            <a:pPr algn="ctr"/>
            <a:r>
              <a:rPr lang="en-US" sz="3200" b="1" dirty="0">
                <a:latin typeface="Merriweather Sans" panose="02000503060000020004" pitchFamily="50" charset="0"/>
              </a:rPr>
              <a:t>Microbial Monitoring </a:t>
            </a:r>
          </a:p>
          <a:p>
            <a:pPr algn="ctr"/>
            <a:r>
              <a:rPr lang="en-US" sz="3200" b="1" dirty="0">
                <a:latin typeface="Merriweather Sans" panose="02000503060000020004" pitchFamily="50" charset="0"/>
              </a:rPr>
              <a:t>in Natural and Built Environments</a:t>
            </a:r>
          </a:p>
        </p:txBody>
      </p:sp>
      <p:sp>
        <p:nvSpPr>
          <p:cNvPr id="11" name="TextBox 10">
            <a:extLst>
              <a:ext uri="{FF2B5EF4-FFF2-40B4-BE49-F238E27FC236}">
                <a16:creationId xmlns:a16="http://schemas.microsoft.com/office/drawing/2014/main" id="{9BB5ACD4-411A-4280-A746-4CC5105A8926}"/>
              </a:ext>
            </a:extLst>
          </p:cNvPr>
          <p:cNvSpPr txBox="1"/>
          <p:nvPr/>
        </p:nvSpPr>
        <p:spPr>
          <a:xfrm>
            <a:off x="6903719" y="3882418"/>
            <a:ext cx="5143800" cy="1015663"/>
          </a:xfrm>
          <a:prstGeom prst="rect">
            <a:avLst/>
          </a:prstGeom>
          <a:noFill/>
        </p:spPr>
        <p:txBody>
          <a:bodyPr wrap="square" rtlCol="0">
            <a:spAutoFit/>
          </a:bodyPr>
          <a:lstStyle/>
          <a:p>
            <a:pPr algn="ctr"/>
            <a:r>
              <a:rPr lang="en-US" sz="2400" b="1" dirty="0">
                <a:latin typeface="Merriweather "/>
              </a:rPr>
              <a:t>Megan Lott, PhD Student </a:t>
            </a:r>
          </a:p>
          <a:p>
            <a:pPr algn="ctr"/>
            <a:endParaRPr lang="en-US" sz="1200" b="1" i="1" dirty="0">
              <a:latin typeface="Merriweather "/>
            </a:endParaRPr>
          </a:p>
          <a:p>
            <a:pPr algn="ctr"/>
            <a:r>
              <a:rPr lang="en-US" sz="2400" b="1" i="1" dirty="0">
                <a:latin typeface="Merriweather "/>
              </a:rPr>
              <a:t>Advised by Dr. Erin K. </a:t>
            </a:r>
            <a:r>
              <a:rPr lang="en-US" sz="2400" b="1" i="1" dirty="0" err="1">
                <a:latin typeface="Merriweather "/>
              </a:rPr>
              <a:t>Lipp</a:t>
            </a:r>
            <a:endParaRPr lang="en-US" sz="2400" b="1" i="1" dirty="0">
              <a:latin typeface="Merriweather "/>
            </a:endParaRPr>
          </a:p>
        </p:txBody>
      </p:sp>
    </p:spTree>
    <p:extLst>
      <p:ext uri="{BB962C8B-B14F-4D97-AF65-F5344CB8AC3E}">
        <p14:creationId xmlns:p14="http://schemas.microsoft.com/office/powerpoint/2010/main" val="246115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76E9103-FFDB-4FB0-A681-0EAA3403B015}"/>
              </a:ext>
            </a:extLst>
          </p:cNvPr>
          <p:cNvSpPr txBox="1">
            <a:spLocks/>
          </p:cNvSpPr>
          <p:nvPr/>
        </p:nvSpPr>
        <p:spPr>
          <a:xfrm>
            <a:off x="4387927" y="852392"/>
            <a:ext cx="7711146"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Merriweather Sans" panose="02000503060000020004" pitchFamily="50" charset="0"/>
              </a:rPr>
              <a:t>Can the COVID-19 pandemic be monitored through wastewater surveillance for SARS-CoV-2?</a:t>
            </a:r>
          </a:p>
        </p:txBody>
      </p:sp>
      <p:sp>
        <p:nvSpPr>
          <p:cNvPr id="7" name="Content Placeholder 2">
            <a:extLst>
              <a:ext uri="{FF2B5EF4-FFF2-40B4-BE49-F238E27FC236}">
                <a16:creationId xmlns:a16="http://schemas.microsoft.com/office/drawing/2014/main" id="{7A769DE0-40E5-4FAB-A9CC-217649B2F8D4}"/>
              </a:ext>
            </a:extLst>
          </p:cNvPr>
          <p:cNvSpPr txBox="1">
            <a:spLocks/>
          </p:cNvSpPr>
          <p:nvPr/>
        </p:nvSpPr>
        <p:spPr>
          <a:xfrm>
            <a:off x="-312234" y="852392"/>
            <a:ext cx="4939990"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3200" b="1" dirty="0">
                <a:solidFill>
                  <a:srgbClr val="CE1E45"/>
                </a:solidFill>
                <a:latin typeface="Merriweather Sans" panose="02000503060000020004" pitchFamily="50" charset="0"/>
              </a:rPr>
              <a:t>Central Question</a:t>
            </a:r>
          </a:p>
        </p:txBody>
      </p:sp>
      <p:pic>
        <p:nvPicPr>
          <p:cNvPr id="11" name="Picture 10">
            <a:extLst>
              <a:ext uri="{FF2B5EF4-FFF2-40B4-BE49-F238E27FC236}">
                <a16:creationId xmlns:a16="http://schemas.microsoft.com/office/drawing/2014/main" id="{80EF42AA-7137-44EB-BF18-A39642F5A326}"/>
              </a:ext>
            </a:extLst>
          </p:cNvPr>
          <p:cNvPicPr>
            <a:picLocks noChangeAspect="1"/>
          </p:cNvPicPr>
          <p:nvPr/>
        </p:nvPicPr>
        <p:blipFill>
          <a:blip r:embed="rId2"/>
          <a:stretch>
            <a:fillRect/>
          </a:stretch>
        </p:blipFill>
        <p:spPr>
          <a:xfrm>
            <a:off x="3328379" y="2754351"/>
            <a:ext cx="4663607" cy="3729232"/>
          </a:xfrm>
          <a:prstGeom prst="rect">
            <a:avLst/>
          </a:prstGeom>
        </p:spPr>
      </p:pic>
    </p:spTree>
    <p:extLst>
      <p:ext uri="{BB962C8B-B14F-4D97-AF65-F5344CB8AC3E}">
        <p14:creationId xmlns:p14="http://schemas.microsoft.com/office/powerpoint/2010/main" val="281789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0E854C-0034-4EE9-8E0E-972B4232BF27}"/>
              </a:ext>
            </a:extLst>
          </p:cNvPr>
          <p:cNvPicPr>
            <a:picLocks noChangeAspect="1"/>
          </p:cNvPicPr>
          <p:nvPr/>
        </p:nvPicPr>
        <p:blipFill>
          <a:blip r:embed="rId3"/>
          <a:stretch>
            <a:fillRect/>
          </a:stretch>
        </p:blipFill>
        <p:spPr>
          <a:xfrm>
            <a:off x="5592432" y="1293543"/>
            <a:ext cx="6055108" cy="4036740"/>
          </a:xfrm>
          <a:prstGeom prst="rect">
            <a:avLst/>
          </a:prstGeom>
        </p:spPr>
      </p:pic>
      <p:sp>
        <p:nvSpPr>
          <p:cNvPr id="14" name="TextBox 13">
            <a:extLst>
              <a:ext uri="{FF2B5EF4-FFF2-40B4-BE49-F238E27FC236}">
                <a16:creationId xmlns:a16="http://schemas.microsoft.com/office/drawing/2014/main" id="{22B88AE3-F531-4E63-BB05-6422E2E05CA1}"/>
              </a:ext>
            </a:extLst>
          </p:cNvPr>
          <p:cNvSpPr txBox="1"/>
          <p:nvPr/>
        </p:nvSpPr>
        <p:spPr>
          <a:xfrm>
            <a:off x="5888636" y="5551919"/>
            <a:ext cx="6303364" cy="584775"/>
          </a:xfrm>
          <a:prstGeom prst="rect">
            <a:avLst/>
          </a:prstGeom>
          <a:noFill/>
        </p:spPr>
        <p:txBody>
          <a:bodyPr wrap="square">
            <a:spAutoFit/>
          </a:bodyPr>
          <a:lstStyle/>
          <a:p>
            <a:r>
              <a:rPr lang="en-US" sz="1600" dirty="0" err="1">
                <a:latin typeface="Merriweather" panose="00000500000000000000"/>
              </a:rPr>
              <a:t>Wölfel</a:t>
            </a:r>
            <a:r>
              <a:rPr lang="en-US" sz="1600" dirty="0">
                <a:latin typeface="Merriweather" panose="00000500000000000000"/>
              </a:rPr>
              <a:t>, R., Corman, V.M., </a:t>
            </a:r>
            <a:r>
              <a:rPr lang="en-US" sz="1600" dirty="0" err="1">
                <a:latin typeface="Merriweather" panose="00000500000000000000"/>
              </a:rPr>
              <a:t>Guggemos</a:t>
            </a:r>
            <a:r>
              <a:rPr lang="en-US" sz="1600" dirty="0">
                <a:latin typeface="Merriweather" panose="00000500000000000000"/>
              </a:rPr>
              <a:t>, W. et al. </a:t>
            </a:r>
            <a:r>
              <a:rPr lang="en-US" sz="1600" dirty="0" err="1">
                <a:latin typeface="Merriweather" panose="00000500000000000000"/>
              </a:rPr>
              <a:t>Virological</a:t>
            </a:r>
            <a:r>
              <a:rPr lang="en-US" sz="1600" dirty="0">
                <a:latin typeface="Merriweather" panose="00000500000000000000"/>
              </a:rPr>
              <a:t> assessment of hospitalized patients with COVID-2019. Nature 581, 465–469 (2020).</a:t>
            </a:r>
          </a:p>
        </p:txBody>
      </p:sp>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544460" y="2228671"/>
            <a:ext cx="4572000" cy="1200329"/>
          </a:xfrm>
          <a:prstGeom prst="rect">
            <a:avLst/>
          </a:prstGeom>
          <a:noFill/>
        </p:spPr>
        <p:txBody>
          <a:bodyPr wrap="square" rtlCol="0">
            <a:spAutoFit/>
          </a:bodyPr>
          <a:lstStyle/>
          <a:p>
            <a:pPr algn="ctr"/>
            <a:r>
              <a:rPr lang="en-US" sz="3600" dirty="0">
                <a:solidFill>
                  <a:schemeClr val="bg1"/>
                </a:solidFill>
                <a:latin typeface="Merriweather Sans" panose="02000503060000020004" pitchFamily="50" charset="0"/>
              </a:rPr>
              <a:t>SARS-CoV-2 is shed in stools</a:t>
            </a:r>
          </a:p>
        </p:txBody>
      </p:sp>
    </p:spTree>
    <p:extLst>
      <p:ext uri="{BB962C8B-B14F-4D97-AF65-F5344CB8AC3E}">
        <p14:creationId xmlns:p14="http://schemas.microsoft.com/office/powerpoint/2010/main" val="5025213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2B88AE3-F531-4E63-BB05-6422E2E05CA1}"/>
              </a:ext>
            </a:extLst>
          </p:cNvPr>
          <p:cNvSpPr txBox="1"/>
          <p:nvPr/>
        </p:nvSpPr>
        <p:spPr>
          <a:xfrm>
            <a:off x="5888636" y="5551919"/>
            <a:ext cx="6303364" cy="830997"/>
          </a:xfrm>
          <a:prstGeom prst="rect">
            <a:avLst/>
          </a:prstGeom>
          <a:noFill/>
        </p:spPr>
        <p:txBody>
          <a:bodyPr wrap="square">
            <a:spAutoFit/>
          </a:bodyPr>
          <a:lstStyle/>
          <a:p>
            <a:r>
              <a:rPr lang="en-US" sz="1600" b="0" i="0" dirty="0">
                <a:solidFill>
                  <a:srgbClr val="333333"/>
                </a:solidFill>
                <a:effectLst/>
                <a:latin typeface="-apple-system"/>
              </a:rPr>
              <a:t>Cai, J., Wang, X., Zhao, J. </a:t>
            </a:r>
            <a:r>
              <a:rPr lang="en-US" sz="1600" b="0" i="1" dirty="0">
                <a:solidFill>
                  <a:srgbClr val="333333"/>
                </a:solidFill>
                <a:effectLst/>
                <a:latin typeface="-apple-system"/>
              </a:rPr>
              <a:t>et al.</a:t>
            </a:r>
            <a:r>
              <a:rPr lang="en-US" sz="1600" b="0" i="0" dirty="0">
                <a:solidFill>
                  <a:srgbClr val="333333"/>
                </a:solidFill>
                <a:effectLst/>
                <a:latin typeface="-apple-system"/>
              </a:rPr>
              <a:t> Comparison of Clinical and Epidemiological Characteristics of Asymptomatic and Symptomatic SARS-CoV-2 Infection in Children. </a:t>
            </a:r>
            <a:r>
              <a:rPr lang="en-US" sz="1600" b="0" i="1" dirty="0" err="1">
                <a:solidFill>
                  <a:srgbClr val="333333"/>
                </a:solidFill>
                <a:effectLst/>
                <a:latin typeface="-apple-system"/>
              </a:rPr>
              <a:t>Virol</a:t>
            </a:r>
            <a:r>
              <a:rPr lang="en-US" sz="1600" b="0" i="1" dirty="0">
                <a:solidFill>
                  <a:srgbClr val="333333"/>
                </a:solidFill>
                <a:effectLst/>
                <a:latin typeface="-apple-system"/>
              </a:rPr>
              <a:t>. Sin.</a:t>
            </a:r>
            <a:r>
              <a:rPr lang="en-US" sz="1600" b="0" i="0" dirty="0">
                <a:solidFill>
                  <a:srgbClr val="333333"/>
                </a:solidFill>
                <a:effectLst/>
                <a:latin typeface="-apple-system"/>
              </a:rPr>
              <a:t> </a:t>
            </a:r>
            <a:r>
              <a:rPr lang="en-US" sz="1600" b="1" i="0" dirty="0">
                <a:solidFill>
                  <a:srgbClr val="333333"/>
                </a:solidFill>
                <a:effectLst/>
                <a:latin typeface="-apple-system"/>
              </a:rPr>
              <a:t>35, </a:t>
            </a:r>
            <a:r>
              <a:rPr lang="en-US" sz="1600" b="0" i="0" dirty="0">
                <a:solidFill>
                  <a:srgbClr val="333333"/>
                </a:solidFill>
                <a:effectLst/>
                <a:latin typeface="-apple-system"/>
              </a:rPr>
              <a:t>803–810 (2020). </a:t>
            </a:r>
            <a:endParaRPr lang="en-US" sz="1600" dirty="0">
              <a:latin typeface="Merriweather" panose="00000500000000000000"/>
            </a:endParaRPr>
          </a:p>
        </p:txBody>
      </p:sp>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544460" y="2184066"/>
            <a:ext cx="4572000" cy="1384995"/>
          </a:xfrm>
          <a:prstGeom prst="rect">
            <a:avLst/>
          </a:prstGeom>
          <a:noFill/>
        </p:spPr>
        <p:txBody>
          <a:bodyPr wrap="square" rtlCol="0">
            <a:spAutoFit/>
          </a:bodyPr>
          <a:lstStyle/>
          <a:p>
            <a:pPr algn="ctr"/>
            <a:r>
              <a:rPr lang="en-US" sz="2800" dirty="0">
                <a:solidFill>
                  <a:schemeClr val="bg1"/>
                </a:solidFill>
                <a:latin typeface="Merriweather Sans" panose="02000503060000020004" pitchFamily="50" charset="0"/>
              </a:rPr>
              <a:t>Symptomatic and asymptomatic cases shed SARS-CoV-2 in stool</a:t>
            </a:r>
          </a:p>
        </p:txBody>
      </p:sp>
      <p:pic>
        <p:nvPicPr>
          <p:cNvPr id="4" name="Picture 3">
            <a:extLst>
              <a:ext uri="{FF2B5EF4-FFF2-40B4-BE49-F238E27FC236}">
                <a16:creationId xmlns:a16="http://schemas.microsoft.com/office/drawing/2014/main" id="{4A7929CD-739F-41E0-B884-2BCAE700D7AD}"/>
              </a:ext>
            </a:extLst>
          </p:cNvPr>
          <p:cNvPicPr>
            <a:picLocks noChangeAspect="1"/>
          </p:cNvPicPr>
          <p:nvPr/>
        </p:nvPicPr>
        <p:blipFill>
          <a:blip r:embed="rId3"/>
          <a:stretch>
            <a:fillRect/>
          </a:stretch>
        </p:blipFill>
        <p:spPr>
          <a:xfrm>
            <a:off x="5888636" y="1170878"/>
            <a:ext cx="5404748" cy="4013742"/>
          </a:xfrm>
          <a:prstGeom prst="rect">
            <a:avLst/>
          </a:prstGeom>
        </p:spPr>
      </p:pic>
    </p:spTree>
    <p:extLst>
      <p:ext uri="{BB962C8B-B14F-4D97-AF65-F5344CB8AC3E}">
        <p14:creationId xmlns:p14="http://schemas.microsoft.com/office/powerpoint/2010/main" val="2783441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2B88AE3-F531-4E63-BB05-6422E2E05CA1}"/>
              </a:ext>
            </a:extLst>
          </p:cNvPr>
          <p:cNvSpPr txBox="1"/>
          <p:nvPr/>
        </p:nvSpPr>
        <p:spPr>
          <a:xfrm>
            <a:off x="5888636" y="5551919"/>
            <a:ext cx="6303364" cy="1477328"/>
          </a:xfrm>
          <a:prstGeom prst="rect">
            <a:avLst/>
          </a:prstGeom>
          <a:noFill/>
        </p:spPr>
        <p:txBody>
          <a:bodyPr wrap="square">
            <a:spAutoFit/>
          </a:bodyPr>
          <a:lstStyle/>
          <a:p>
            <a:r>
              <a:rPr lang="en-US" sz="1600" b="0" i="0" dirty="0" err="1">
                <a:solidFill>
                  <a:srgbClr val="333333"/>
                </a:solidFill>
                <a:effectLst/>
                <a:latin typeface="-apple-system"/>
              </a:rPr>
              <a:t>Peccia</a:t>
            </a:r>
            <a:r>
              <a:rPr lang="en-US" sz="1600" b="0" i="0" dirty="0">
                <a:solidFill>
                  <a:srgbClr val="333333"/>
                </a:solidFill>
                <a:effectLst/>
                <a:latin typeface="-apple-system"/>
              </a:rPr>
              <a:t>, J., </a:t>
            </a:r>
            <a:r>
              <a:rPr lang="en-US" sz="1600" b="0" i="0" dirty="0" err="1">
                <a:solidFill>
                  <a:srgbClr val="333333"/>
                </a:solidFill>
                <a:effectLst/>
                <a:latin typeface="-apple-system"/>
              </a:rPr>
              <a:t>Zulli</a:t>
            </a:r>
            <a:r>
              <a:rPr lang="en-US" sz="1600" b="0" i="0" dirty="0">
                <a:solidFill>
                  <a:srgbClr val="333333"/>
                </a:solidFill>
                <a:effectLst/>
                <a:latin typeface="-apple-system"/>
              </a:rPr>
              <a:t>, A., </a:t>
            </a:r>
            <a:r>
              <a:rPr lang="en-US" sz="1600" b="0" i="0" dirty="0" err="1">
                <a:solidFill>
                  <a:srgbClr val="333333"/>
                </a:solidFill>
                <a:effectLst/>
                <a:latin typeface="-apple-system"/>
              </a:rPr>
              <a:t>Brackney</a:t>
            </a:r>
            <a:r>
              <a:rPr lang="en-US" sz="1600" b="0" i="0" dirty="0">
                <a:solidFill>
                  <a:srgbClr val="333333"/>
                </a:solidFill>
                <a:effectLst/>
                <a:latin typeface="-apple-system"/>
              </a:rPr>
              <a:t>, D.E. et al. Measurement of SARS-CoV-2 RNA in wastewater tracks community infection dynamics. Nat </a:t>
            </a:r>
            <a:r>
              <a:rPr lang="en-US" sz="1600" b="0" i="0" dirty="0" err="1">
                <a:solidFill>
                  <a:srgbClr val="333333"/>
                </a:solidFill>
                <a:effectLst/>
                <a:latin typeface="-apple-system"/>
              </a:rPr>
              <a:t>Biotechnol</a:t>
            </a:r>
            <a:r>
              <a:rPr lang="en-US" sz="1600" b="0" i="0" dirty="0">
                <a:solidFill>
                  <a:srgbClr val="333333"/>
                </a:solidFill>
                <a:effectLst/>
                <a:latin typeface="-apple-system"/>
              </a:rPr>
              <a:t> 38, 1164–1167 (2020).</a:t>
            </a:r>
          </a:p>
          <a:p>
            <a:endParaRPr lang="en-US" sz="1000" dirty="0">
              <a:solidFill>
                <a:srgbClr val="333333"/>
              </a:solidFill>
              <a:latin typeface="-apple-system"/>
            </a:endParaRPr>
          </a:p>
          <a:p>
            <a:r>
              <a:rPr lang="en-US" sz="1600" dirty="0">
                <a:latin typeface="Merriweather" panose="00000500000000000000"/>
              </a:rPr>
              <a:t>Data from Spring 2020 | New Haven, CT </a:t>
            </a:r>
          </a:p>
          <a:p>
            <a:endParaRPr lang="en-US" sz="1600" dirty="0">
              <a:latin typeface="Merriweather" panose="00000500000000000000"/>
            </a:endParaRPr>
          </a:p>
        </p:txBody>
      </p:sp>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544460" y="2184066"/>
            <a:ext cx="4572000" cy="2677656"/>
          </a:xfrm>
          <a:prstGeom prst="rect">
            <a:avLst/>
          </a:prstGeom>
          <a:noFill/>
        </p:spPr>
        <p:txBody>
          <a:bodyPr wrap="square" rtlCol="0">
            <a:spAutoFit/>
          </a:bodyPr>
          <a:lstStyle/>
          <a:p>
            <a:pPr algn="ctr"/>
            <a:r>
              <a:rPr lang="en-US" sz="2800" dirty="0">
                <a:solidFill>
                  <a:schemeClr val="bg1"/>
                </a:solidFill>
                <a:latin typeface="Merriweather Sans" panose="02000503060000020004" pitchFamily="50" charset="0"/>
              </a:rPr>
              <a:t>SARS-CoV-2 could be detected at water reclamation facilities.</a:t>
            </a:r>
          </a:p>
          <a:p>
            <a:pPr algn="ctr"/>
            <a:endParaRPr lang="en-US" sz="2800" dirty="0">
              <a:solidFill>
                <a:schemeClr val="bg1"/>
              </a:solidFill>
              <a:latin typeface="Merriweather Sans" panose="02000503060000020004" pitchFamily="50" charset="0"/>
            </a:endParaRPr>
          </a:p>
          <a:p>
            <a:pPr algn="ctr"/>
            <a:r>
              <a:rPr lang="en-US" sz="2800" dirty="0">
                <a:solidFill>
                  <a:schemeClr val="bg1"/>
                </a:solidFill>
                <a:latin typeface="Merriweather Sans" panose="02000503060000020004" pitchFamily="50" charset="0"/>
              </a:rPr>
              <a:t> Even early in the pandemic.</a:t>
            </a:r>
          </a:p>
        </p:txBody>
      </p:sp>
      <p:pic>
        <p:nvPicPr>
          <p:cNvPr id="3" name="Picture 2">
            <a:extLst>
              <a:ext uri="{FF2B5EF4-FFF2-40B4-BE49-F238E27FC236}">
                <a16:creationId xmlns:a16="http://schemas.microsoft.com/office/drawing/2014/main" id="{622D5650-3197-4F34-BFF6-76B87C2E8C03}"/>
              </a:ext>
            </a:extLst>
          </p:cNvPr>
          <p:cNvPicPr>
            <a:picLocks noChangeAspect="1"/>
          </p:cNvPicPr>
          <p:nvPr/>
        </p:nvPicPr>
        <p:blipFill>
          <a:blip r:embed="rId3"/>
          <a:stretch>
            <a:fillRect/>
          </a:stretch>
        </p:blipFill>
        <p:spPr>
          <a:xfrm>
            <a:off x="5888636" y="1678317"/>
            <a:ext cx="5481730" cy="3501366"/>
          </a:xfrm>
          <a:prstGeom prst="rect">
            <a:avLst/>
          </a:prstGeom>
        </p:spPr>
      </p:pic>
    </p:spTree>
    <p:extLst>
      <p:ext uri="{BB962C8B-B14F-4D97-AF65-F5344CB8AC3E}">
        <p14:creationId xmlns:p14="http://schemas.microsoft.com/office/powerpoint/2010/main" val="1814720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2B88AE3-F531-4E63-BB05-6422E2E05CA1}"/>
              </a:ext>
            </a:extLst>
          </p:cNvPr>
          <p:cNvSpPr txBox="1"/>
          <p:nvPr/>
        </p:nvSpPr>
        <p:spPr>
          <a:xfrm>
            <a:off x="5888636" y="5551919"/>
            <a:ext cx="6303364" cy="1477328"/>
          </a:xfrm>
          <a:prstGeom prst="rect">
            <a:avLst/>
          </a:prstGeom>
          <a:noFill/>
        </p:spPr>
        <p:txBody>
          <a:bodyPr wrap="square">
            <a:spAutoFit/>
          </a:bodyPr>
          <a:lstStyle/>
          <a:p>
            <a:r>
              <a:rPr lang="en-US" sz="1600" b="0" i="0" dirty="0" err="1">
                <a:solidFill>
                  <a:srgbClr val="333333"/>
                </a:solidFill>
                <a:effectLst/>
                <a:latin typeface="-apple-system"/>
              </a:rPr>
              <a:t>Peccia</a:t>
            </a:r>
            <a:r>
              <a:rPr lang="en-US" sz="1600" b="0" i="0" dirty="0">
                <a:solidFill>
                  <a:srgbClr val="333333"/>
                </a:solidFill>
                <a:effectLst/>
                <a:latin typeface="-apple-system"/>
              </a:rPr>
              <a:t>, J., </a:t>
            </a:r>
            <a:r>
              <a:rPr lang="en-US" sz="1600" b="0" i="0" dirty="0" err="1">
                <a:solidFill>
                  <a:srgbClr val="333333"/>
                </a:solidFill>
                <a:effectLst/>
                <a:latin typeface="-apple-system"/>
              </a:rPr>
              <a:t>Zulli</a:t>
            </a:r>
            <a:r>
              <a:rPr lang="en-US" sz="1600" b="0" i="0" dirty="0">
                <a:solidFill>
                  <a:srgbClr val="333333"/>
                </a:solidFill>
                <a:effectLst/>
                <a:latin typeface="-apple-system"/>
              </a:rPr>
              <a:t>, A., </a:t>
            </a:r>
            <a:r>
              <a:rPr lang="en-US" sz="1600" b="0" i="0" dirty="0" err="1">
                <a:solidFill>
                  <a:srgbClr val="333333"/>
                </a:solidFill>
                <a:effectLst/>
                <a:latin typeface="-apple-system"/>
              </a:rPr>
              <a:t>Brackney</a:t>
            </a:r>
            <a:r>
              <a:rPr lang="en-US" sz="1600" b="0" i="0" dirty="0">
                <a:solidFill>
                  <a:srgbClr val="333333"/>
                </a:solidFill>
                <a:effectLst/>
                <a:latin typeface="-apple-system"/>
              </a:rPr>
              <a:t>, D.E. et al. Measurement of SARS-CoV-2 RNA in wastewater tracks community infection dynamics. Nat </a:t>
            </a:r>
            <a:r>
              <a:rPr lang="en-US" sz="1600" b="0" i="0" dirty="0" err="1">
                <a:solidFill>
                  <a:srgbClr val="333333"/>
                </a:solidFill>
                <a:effectLst/>
                <a:latin typeface="-apple-system"/>
              </a:rPr>
              <a:t>Biotechnol</a:t>
            </a:r>
            <a:r>
              <a:rPr lang="en-US" sz="1600" b="0" i="0" dirty="0">
                <a:solidFill>
                  <a:srgbClr val="333333"/>
                </a:solidFill>
                <a:effectLst/>
                <a:latin typeface="-apple-system"/>
              </a:rPr>
              <a:t> 38, 1164–1167 (2020).</a:t>
            </a:r>
          </a:p>
          <a:p>
            <a:endParaRPr lang="en-US" sz="1000" dirty="0">
              <a:solidFill>
                <a:srgbClr val="333333"/>
              </a:solidFill>
              <a:latin typeface="-apple-system"/>
            </a:endParaRPr>
          </a:p>
          <a:p>
            <a:r>
              <a:rPr lang="en-US" sz="1600" dirty="0">
                <a:latin typeface="Merriweather" panose="00000500000000000000"/>
              </a:rPr>
              <a:t>Data from Spring 2020 | New Haven, CT </a:t>
            </a:r>
          </a:p>
          <a:p>
            <a:endParaRPr lang="en-US" sz="1600" dirty="0">
              <a:latin typeface="Merriweather" panose="00000500000000000000"/>
            </a:endParaRPr>
          </a:p>
        </p:txBody>
      </p:sp>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544460" y="2184066"/>
            <a:ext cx="4572000" cy="1815882"/>
          </a:xfrm>
          <a:prstGeom prst="rect">
            <a:avLst/>
          </a:prstGeom>
          <a:noFill/>
        </p:spPr>
        <p:txBody>
          <a:bodyPr wrap="square" rtlCol="0">
            <a:spAutoFit/>
          </a:bodyPr>
          <a:lstStyle/>
          <a:p>
            <a:pPr algn="ctr"/>
            <a:r>
              <a:rPr lang="en-US" sz="2800" b="1" i="0" dirty="0">
                <a:solidFill>
                  <a:schemeClr val="bg1"/>
                </a:solidFill>
                <a:effectLst/>
                <a:latin typeface="Merriweather Sans" panose="02000503060000020004" pitchFamily="50" charset="0"/>
              </a:rPr>
              <a:t>SARS-CoV-2 RNA in wastewater tracks community infection dynamics.</a:t>
            </a:r>
            <a:endParaRPr lang="en-US" sz="2800" dirty="0">
              <a:solidFill>
                <a:schemeClr val="bg1"/>
              </a:solidFill>
              <a:latin typeface="Merriweather Sans" panose="02000503060000020004" pitchFamily="50" charset="0"/>
            </a:endParaRPr>
          </a:p>
        </p:txBody>
      </p:sp>
      <p:pic>
        <p:nvPicPr>
          <p:cNvPr id="3" name="Picture 2">
            <a:extLst>
              <a:ext uri="{FF2B5EF4-FFF2-40B4-BE49-F238E27FC236}">
                <a16:creationId xmlns:a16="http://schemas.microsoft.com/office/drawing/2014/main" id="{622D5650-3197-4F34-BFF6-76B87C2E8C03}"/>
              </a:ext>
            </a:extLst>
          </p:cNvPr>
          <p:cNvPicPr>
            <a:picLocks noChangeAspect="1"/>
          </p:cNvPicPr>
          <p:nvPr/>
        </p:nvPicPr>
        <p:blipFill>
          <a:blip r:embed="rId3"/>
          <a:stretch>
            <a:fillRect/>
          </a:stretch>
        </p:blipFill>
        <p:spPr>
          <a:xfrm>
            <a:off x="6880302" y="2691443"/>
            <a:ext cx="3760749" cy="2490454"/>
          </a:xfrm>
          <a:prstGeom prst="rect">
            <a:avLst/>
          </a:prstGeom>
        </p:spPr>
      </p:pic>
      <p:pic>
        <p:nvPicPr>
          <p:cNvPr id="4" name="Picture 3">
            <a:extLst>
              <a:ext uri="{FF2B5EF4-FFF2-40B4-BE49-F238E27FC236}">
                <a16:creationId xmlns:a16="http://schemas.microsoft.com/office/drawing/2014/main" id="{549E2F23-D570-4768-B7AC-31F87AC2E171}"/>
              </a:ext>
            </a:extLst>
          </p:cNvPr>
          <p:cNvPicPr>
            <a:picLocks noChangeAspect="1"/>
          </p:cNvPicPr>
          <p:nvPr/>
        </p:nvPicPr>
        <p:blipFill>
          <a:blip r:embed="rId4"/>
          <a:stretch>
            <a:fillRect/>
          </a:stretch>
        </p:blipFill>
        <p:spPr>
          <a:xfrm>
            <a:off x="6880302" y="200648"/>
            <a:ext cx="3760749" cy="2490795"/>
          </a:xfrm>
          <a:prstGeom prst="rect">
            <a:avLst/>
          </a:prstGeom>
        </p:spPr>
      </p:pic>
    </p:spTree>
    <p:extLst>
      <p:ext uri="{BB962C8B-B14F-4D97-AF65-F5344CB8AC3E}">
        <p14:creationId xmlns:p14="http://schemas.microsoft.com/office/powerpoint/2010/main" val="36341080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2B88AE3-F531-4E63-BB05-6422E2E05CA1}"/>
              </a:ext>
            </a:extLst>
          </p:cNvPr>
          <p:cNvSpPr txBox="1"/>
          <p:nvPr/>
        </p:nvSpPr>
        <p:spPr>
          <a:xfrm>
            <a:off x="5888636" y="5551919"/>
            <a:ext cx="6303364" cy="1477328"/>
          </a:xfrm>
          <a:prstGeom prst="rect">
            <a:avLst/>
          </a:prstGeom>
          <a:noFill/>
        </p:spPr>
        <p:txBody>
          <a:bodyPr wrap="square">
            <a:spAutoFit/>
          </a:bodyPr>
          <a:lstStyle/>
          <a:p>
            <a:r>
              <a:rPr lang="en-US" sz="1600" b="0" i="0" dirty="0" err="1">
                <a:solidFill>
                  <a:srgbClr val="333333"/>
                </a:solidFill>
                <a:effectLst/>
                <a:latin typeface="-apple-system"/>
              </a:rPr>
              <a:t>Peccia</a:t>
            </a:r>
            <a:r>
              <a:rPr lang="en-US" sz="1600" b="0" i="0" dirty="0">
                <a:solidFill>
                  <a:srgbClr val="333333"/>
                </a:solidFill>
                <a:effectLst/>
                <a:latin typeface="-apple-system"/>
              </a:rPr>
              <a:t>, J., </a:t>
            </a:r>
            <a:r>
              <a:rPr lang="en-US" sz="1600" b="0" i="0" dirty="0" err="1">
                <a:solidFill>
                  <a:srgbClr val="333333"/>
                </a:solidFill>
                <a:effectLst/>
                <a:latin typeface="-apple-system"/>
              </a:rPr>
              <a:t>Zulli</a:t>
            </a:r>
            <a:r>
              <a:rPr lang="en-US" sz="1600" b="0" i="0" dirty="0">
                <a:solidFill>
                  <a:srgbClr val="333333"/>
                </a:solidFill>
                <a:effectLst/>
                <a:latin typeface="-apple-system"/>
              </a:rPr>
              <a:t>, A., </a:t>
            </a:r>
            <a:r>
              <a:rPr lang="en-US" sz="1600" b="0" i="0" dirty="0" err="1">
                <a:solidFill>
                  <a:srgbClr val="333333"/>
                </a:solidFill>
                <a:effectLst/>
                <a:latin typeface="-apple-system"/>
              </a:rPr>
              <a:t>Brackney</a:t>
            </a:r>
            <a:r>
              <a:rPr lang="en-US" sz="1600" b="0" i="0" dirty="0">
                <a:solidFill>
                  <a:srgbClr val="333333"/>
                </a:solidFill>
                <a:effectLst/>
                <a:latin typeface="-apple-system"/>
              </a:rPr>
              <a:t>, D.E. et al. Measurement of SARS-CoV-2 RNA in wastewater tracks community infection dynamics. Nat </a:t>
            </a:r>
            <a:r>
              <a:rPr lang="en-US" sz="1600" b="0" i="0" dirty="0" err="1">
                <a:solidFill>
                  <a:srgbClr val="333333"/>
                </a:solidFill>
                <a:effectLst/>
                <a:latin typeface="-apple-system"/>
              </a:rPr>
              <a:t>Biotechnol</a:t>
            </a:r>
            <a:r>
              <a:rPr lang="en-US" sz="1600" b="0" i="0" dirty="0">
                <a:solidFill>
                  <a:srgbClr val="333333"/>
                </a:solidFill>
                <a:effectLst/>
                <a:latin typeface="-apple-system"/>
              </a:rPr>
              <a:t> 38, 1164–1167 (2020).</a:t>
            </a:r>
          </a:p>
          <a:p>
            <a:endParaRPr lang="en-US" sz="1000" dirty="0">
              <a:solidFill>
                <a:srgbClr val="333333"/>
              </a:solidFill>
              <a:latin typeface="-apple-system"/>
            </a:endParaRPr>
          </a:p>
          <a:p>
            <a:r>
              <a:rPr lang="en-US" sz="1600" dirty="0">
                <a:latin typeface="Merriweather" panose="00000500000000000000"/>
              </a:rPr>
              <a:t>Data from Spring 2020 | New Haven, CT </a:t>
            </a:r>
          </a:p>
          <a:p>
            <a:endParaRPr lang="en-US" sz="1600" dirty="0">
              <a:latin typeface="Merriweather" panose="00000500000000000000"/>
            </a:endParaRPr>
          </a:p>
        </p:txBody>
      </p:sp>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2172914"/>
            <a:ext cx="4754320" cy="1338828"/>
          </a:xfrm>
          <a:prstGeom prst="rect">
            <a:avLst/>
          </a:prstGeom>
          <a:noFill/>
        </p:spPr>
        <p:txBody>
          <a:bodyPr wrap="square" rtlCol="0">
            <a:spAutoFit/>
          </a:bodyPr>
          <a:lstStyle/>
          <a:p>
            <a:pPr algn="ctr"/>
            <a:r>
              <a:rPr lang="en-US" sz="2700" b="1" i="0" dirty="0">
                <a:solidFill>
                  <a:schemeClr val="bg1"/>
                </a:solidFill>
                <a:effectLst/>
                <a:latin typeface="Merriweather Sans" panose="02000503060000020004" pitchFamily="50" charset="0"/>
              </a:rPr>
              <a:t>SARS-CoV-2 RNA in wastewater tracks can lead cases by several days.</a:t>
            </a:r>
            <a:endParaRPr lang="en-US" sz="2700" dirty="0">
              <a:solidFill>
                <a:schemeClr val="bg1"/>
              </a:solidFill>
              <a:latin typeface="Merriweather Sans" panose="02000503060000020004" pitchFamily="50" charset="0"/>
            </a:endParaRPr>
          </a:p>
        </p:txBody>
      </p:sp>
      <p:pic>
        <p:nvPicPr>
          <p:cNvPr id="3" name="Picture 2">
            <a:extLst>
              <a:ext uri="{FF2B5EF4-FFF2-40B4-BE49-F238E27FC236}">
                <a16:creationId xmlns:a16="http://schemas.microsoft.com/office/drawing/2014/main" id="{622D5650-3197-4F34-BFF6-76B87C2E8C03}"/>
              </a:ext>
            </a:extLst>
          </p:cNvPr>
          <p:cNvPicPr>
            <a:picLocks noChangeAspect="1"/>
          </p:cNvPicPr>
          <p:nvPr/>
        </p:nvPicPr>
        <p:blipFill>
          <a:blip r:embed="rId3"/>
          <a:stretch>
            <a:fillRect/>
          </a:stretch>
        </p:blipFill>
        <p:spPr>
          <a:xfrm>
            <a:off x="6880302" y="2691443"/>
            <a:ext cx="3760749" cy="2490454"/>
          </a:xfrm>
          <a:prstGeom prst="rect">
            <a:avLst/>
          </a:prstGeom>
        </p:spPr>
      </p:pic>
      <p:pic>
        <p:nvPicPr>
          <p:cNvPr id="4" name="Picture 3">
            <a:extLst>
              <a:ext uri="{FF2B5EF4-FFF2-40B4-BE49-F238E27FC236}">
                <a16:creationId xmlns:a16="http://schemas.microsoft.com/office/drawing/2014/main" id="{549E2F23-D570-4768-B7AC-31F87AC2E171}"/>
              </a:ext>
            </a:extLst>
          </p:cNvPr>
          <p:cNvPicPr>
            <a:picLocks noChangeAspect="1"/>
          </p:cNvPicPr>
          <p:nvPr/>
        </p:nvPicPr>
        <p:blipFill>
          <a:blip r:embed="rId4"/>
          <a:stretch>
            <a:fillRect/>
          </a:stretch>
        </p:blipFill>
        <p:spPr>
          <a:xfrm>
            <a:off x="6880302" y="200648"/>
            <a:ext cx="3760749" cy="2490795"/>
          </a:xfrm>
          <a:prstGeom prst="rect">
            <a:avLst/>
          </a:prstGeom>
        </p:spPr>
      </p:pic>
    </p:spTree>
    <p:extLst>
      <p:ext uri="{BB962C8B-B14F-4D97-AF65-F5344CB8AC3E}">
        <p14:creationId xmlns:p14="http://schemas.microsoft.com/office/powerpoint/2010/main" val="972562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76E9103-FFDB-4FB0-A681-0EAA3403B015}"/>
              </a:ext>
            </a:extLst>
          </p:cNvPr>
          <p:cNvSpPr txBox="1">
            <a:spLocks/>
          </p:cNvSpPr>
          <p:nvPr/>
        </p:nvSpPr>
        <p:spPr>
          <a:xfrm>
            <a:off x="4387926" y="852392"/>
            <a:ext cx="7037591"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Merriweather Sans" panose="02000503060000020004" pitchFamily="50" charset="0"/>
              </a:rPr>
              <a:t>To better understand the outbreak of the novel Coronavirus disease-19 (COVID‑19) on a local level through wastewater surveillance</a:t>
            </a:r>
          </a:p>
        </p:txBody>
      </p:sp>
      <p:sp>
        <p:nvSpPr>
          <p:cNvPr id="7" name="Content Placeholder 2">
            <a:extLst>
              <a:ext uri="{FF2B5EF4-FFF2-40B4-BE49-F238E27FC236}">
                <a16:creationId xmlns:a16="http://schemas.microsoft.com/office/drawing/2014/main" id="{7A769DE0-40E5-4FAB-A9CC-217649B2F8D4}"/>
              </a:ext>
            </a:extLst>
          </p:cNvPr>
          <p:cNvSpPr txBox="1">
            <a:spLocks/>
          </p:cNvSpPr>
          <p:nvPr/>
        </p:nvSpPr>
        <p:spPr>
          <a:xfrm>
            <a:off x="766482" y="852392"/>
            <a:ext cx="3128980"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CE1E45"/>
                </a:solidFill>
                <a:latin typeface="Merriweather Sans" panose="02000503060000020004" pitchFamily="50" charset="0"/>
              </a:rPr>
              <a:t>Motivation</a:t>
            </a:r>
          </a:p>
        </p:txBody>
      </p:sp>
      <p:pic>
        <p:nvPicPr>
          <p:cNvPr id="11" name="Picture 10">
            <a:extLst>
              <a:ext uri="{FF2B5EF4-FFF2-40B4-BE49-F238E27FC236}">
                <a16:creationId xmlns:a16="http://schemas.microsoft.com/office/drawing/2014/main" id="{80EF42AA-7137-44EB-BF18-A39642F5A326}"/>
              </a:ext>
            </a:extLst>
          </p:cNvPr>
          <p:cNvPicPr>
            <a:picLocks noChangeAspect="1"/>
          </p:cNvPicPr>
          <p:nvPr/>
        </p:nvPicPr>
        <p:blipFill>
          <a:blip r:embed="rId2"/>
          <a:stretch>
            <a:fillRect/>
          </a:stretch>
        </p:blipFill>
        <p:spPr>
          <a:xfrm>
            <a:off x="3212727" y="2416702"/>
            <a:ext cx="5225307" cy="4178393"/>
          </a:xfrm>
          <a:prstGeom prst="rect">
            <a:avLst/>
          </a:prstGeom>
        </p:spPr>
      </p:pic>
    </p:spTree>
    <p:extLst>
      <p:ext uri="{BB962C8B-B14F-4D97-AF65-F5344CB8AC3E}">
        <p14:creationId xmlns:p14="http://schemas.microsoft.com/office/powerpoint/2010/main" val="1504583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D76E9103-FFDB-4FB0-A681-0EAA3403B015}"/>
              </a:ext>
            </a:extLst>
          </p:cNvPr>
          <p:cNvSpPr txBox="1">
            <a:spLocks/>
          </p:cNvSpPr>
          <p:nvPr/>
        </p:nvSpPr>
        <p:spPr>
          <a:xfrm>
            <a:off x="4387927" y="404156"/>
            <a:ext cx="7037591"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latin typeface="Merriweather Sans" panose="02000503060000020004" pitchFamily="50" charset="0"/>
              </a:rPr>
              <a:t>To complement the University &amp; County’s efforts in randomized testing and clinical surveillance to improve our understanding of the local transmission of infection</a:t>
            </a:r>
          </a:p>
        </p:txBody>
      </p:sp>
      <p:sp>
        <p:nvSpPr>
          <p:cNvPr id="7" name="Content Placeholder 2">
            <a:extLst>
              <a:ext uri="{FF2B5EF4-FFF2-40B4-BE49-F238E27FC236}">
                <a16:creationId xmlns:a16="http://schemas.microsoft.com/office/drawing/2014/main" id="{7A769DE0-40E5-4FAB-A9CC-217649B2F8D4}"/>
              </a:ext>
            </a:extLst>
          </p:cNvPr>
          <p:cNvSpPr txBox="1">
            <a:spLocks/>
          </p:cNvSpPr>
          <p:nvPr/>
        </p:nvSpPr>
        <p:spPr>
          <a:xfrm>
            <a:off x="766482" y="404156"/>
            <a:ext cx="3128980" cy="1564310"/>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b="1" dirty="0">
                <a:solidFill>
                  <a:srgbClr val="CE1E45"/>
                </a:solidFill>
                <a:latin typeface="Merriweather Sans" panose="02000503060000020004" pitchFamily="50" charset="0"/>
              </a:rPr>
              <a:t>Motivation</a:t>
            </a:r>
          </a:p>
        </p:txBody>
      </p:sp>
      <p:pic>
        <p:nvPicPr>
          <p:cNvPr id="5" name="Picture 4">
            <a:extLst>
              <a:ext uri="{FF2B5EF4-FFF2-40B4-BE49-F238E27FC236}">
                <a16:creationId xmlns:a16="http://schemas.microsoft.com/office/drawing/2014/main" id="{A354969D-032A-47C4-8DDB-A65DF4979D1E}"/>
              </a:ext>
            </a:extLst>
          </p:cNvPr>
          <p:cNvPicPr>
            <a:picLocks noChangeAspect="1"/>
          </p:cNvPicPr>
          <p:nvPr/>
        </p:nvPicPr>
        <p:blipFill>
          <a:blip r:embed="rId2"/>
          <a:stretch>
            <a:fillRect/>
          </a:stretch>
        </p:blipFill>
        <p:spPr>
          <a:xfrm>
            <a:off x="766482" y="2416702"/>
            <a:ext cx="10507712" cy="4200621"/>
          </a:xfrm>
          <a:prstGeom prst="rect">
            <a:avLst/>
          </a:prstGeom>
        </p:spPr>
      </p:pic>
    </p:spTree>
    <p:extLst>
      <p:ext uri="{BB962C8B-B14F-4D97-AF65-F5344CB8AC3E}">
        <p14:creationId xmlns:p14="http://schemas.microsoft.com/office/powerpoint/2010/main" val="2905006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4595D-6FFB-4B47-8101-5AE8C0EB1123}"/>
              </a:ext>
            </a:extLst>
          </p:cNvPr>
          <p:cNvSpPr>
            <a:spLocks noGrp="1"/>
          </p:cNvSpPr>
          <p:nvPr>
            <p:ph type="title"/>
          </p:nvPr>
        </p:nvSpPr>
        <p:spPr>
          <a:xfrm>
            <a:off x="1803662" y="5118754"/>
            <a:ext cx="8584676" cy="1044301"/>
          </a:xfrm>
        </p:spPr>
        <p:txBody>
          <a:bodyPr vert="horz" lIns="91440" tIns="45720" rIns="91440" bIns="45720" rtlCol="0" anchor="t">
            <a:normAutofit/>
          </a:bodyPr>
          <a:lstStyle/>
          <a:p>
            <a:pPr algn="ctr"/>
            <a:r>
              <a:rPr lang="en-US" sz="3400" b="1" kern="1200" dirty="0">
                <a:solidFill>
                  <a:schemeClr val="tx1"/>
                </a:solidFill>
                <a:latin typeface="+mj-lt"/>
                <a:ea typeface="+mj-ea"/>
                <a:cs typeface="+mj-cs"/>
              </a:rPr>
              <a:t>Athens-Clarke County, Georgia</a:t>
            </a:r>
            <a:br>
              <a:rPr lang="en-US" sz="3400" b="1" kern="1200" dirty="0">
                <a:solidFill>
                  <a:schemeClr val="tx1"/>
                </a:solidFill>
                <a:latin typeface="+mj-lt"/>
                <a:ea typeface="+mj-ea"/>
                <a:cs typeface="+mj-cs"/>
              </a:rPr>
            </a:br>
            <a:r>
              <a:rPr lang="en-US" sz="3400" b="1" kern="1200" dirty="0">
                <a:solidFill>
                  <a:schemeClr val="tx1"/>
                </a:solidFill>
                <a:latin typeface="+mj-lt"/>
                <a:ea typeface="+mj-ea"/>
                <a:cs typeface="+mj-cs"/>
              </a:rPr>
              <a:t> </a:t>
            </a:r>
          </a:p>
        </p:txBody>
      </p:sp>
      <p:sp>
        <p:nvSpPr>
          <p:cNvPr id="192" name="Oval 191">
            <a:extLst>
              <a:ext uri="{FF2B5EF4-FFF2-40B4-BE49-F238E27FC236}">
                <a16:creationId xmlns:a16="http://schemas.microsoft.com/office/drawing/2014/main" id="{0C45045A-6083-4B3E-956A-675823375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744"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2473229B-C4B0-43F3-A702-4C4E97077C28}"/>
              </a:ext>
            </a:extLst>
          </p:cNvPr>
          <p:cNvPicPr>
            <a:picLocks noChangeAspect="1"/>
          </p:cNvPicPr>
          <p:nvPr/>
        </p:nvPicPr>
        <p:blipFill rotWithShape="1">
          <a:blip r:embed="rId3"/>
          <a:srcRect l="2032" r="1967" b="-1"/>
          <a:stretch/>
        </p:blipFill>
        <p:spPr>
          <a:xfrm>
            <a:off x="895336"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p:spPr>
      </p:pic>
      <p:sp>
        <p:nvSpPr>
          <p:cNvPr id="193" name="Oval 192">
            <a:extLst>
              <a:ext uri="{FF2B5EF4-FFF2-40B4-BE49-F238E27FC236}">
                <a16:creationId xmlns:a16="http://schemas.microsoft.com/office/drawing/2014/main" id="{42875DDC-0225-45F8-B745-78688F2D1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45509"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he place image">
            <a:extLst>
              <a:ext uri="{FF2B5EF4-FFF2-40B4-BE49-F238E27FC236}">
                <a16:creationId xmlns:a16="http://schemas.microsoft.com/office/drawing/2014/main" id="{D935CE00-25F4-45A9-8997-EE04393DB3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 b="7"/>
          <a:stretch/>
        </p:blipFill>
        <p:spPr bwMode="auto">
          <a:xfrm>
            <a:off x="4610101"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
        <p:nvSpPr>
          <p:cNvPr id="194" name="Oval 193">
            <a:extLst>
              <a:ext uri="{FF2B5EF4-FFF2-40B4-BE49-F238E27FC236}">
                <a16:creationId xmlns:a16="http://schemas.microsoft.com/office/drawing/2014/main" id="{12617755-D451-4BAF-9B55-518297BFF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60273" y="832894"/>
            <a:ext cx="3300984" cy="33009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New heights of excellence">
            <a:extLst>
              <a:ext uri="{FF2B5EF4-FFF2-40B4-BE49-F238E27FC236}">
                <a16:creationId xmlns:a16="http://schemas.microsoft.com/office/drawing/2014/main" id="{9EE0AA82-537E-4BEE-9F2B-A965CF37C8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273" r="14477"/>
          <a:stretch/>
        </p:blipFill>
        <p:spPr bwMode="auto">
          <a:xfrm>
            <a:off x="8324865" y="997486"/>
            <a:ext cx="2971800" cy="2971800"/>
          </a:xfrm>
          <a:custGeom>
            <a:avLst/>
            <a:gdLst/>
            <a:ahLst/>
            <a:cxnLst/>
            <a:rect l="l" t="t" r="r" b="b"/>
            <a:pathLst>
              <a:path w="2971800" h="297180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7483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48178352-4BEA-4A18-9AB3-D5615D1AF2C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52071" y="626370"/>
            <a:ext cx="5676900" cy="1765300"/>
          </a:xfrm>
          <a:prstGeom prst="rect">
            <a:avLst/>
          </a:prstGeom>
        </p:spPr>
      </p:pic>
      <p:pic>
        <p:nvPicPr>
          <p:cNvPr id="5" name="Picture 4">
            <a:extLst>
              <a:ext uri="{FF2B5EF4-FFF2-40B4-BE49-F238E27FC236}">
                <a16:creationId xmlns:a16="http://schemas.microsoft.com/office/drawing/2014/main" id="{C759ED0B-CC3F-4653-BEA5-D41AA1FC4AF4}"/>
              </a:ext>
            </a:extLst>
          </p:cNvPr>
          <p:cNvPicPr>
            <a:picLocks noChangeAspect="1"/>
          </p:cNvPicPr>
          <p:nvPr/>
        </p:nvPicPr>
        <p:blipFill>
          <a:blip r:embed="rId4"/>
          <a:stretch>
            <a:fillRect/>
          </a:stretch>
        </p:blipFill>
        <p:spPr>
          <a:xfrm>
            <a:off x="5439335" y="4356342"/>
            <a:ext cx="5676900" cy="2019300"/>
          </a:xfrm>
          <a:prstGeom prst="rect">
            <a:avLst/>
          </a:prstGeom>
        </p:spPr>
      </p:pic>
      <p:pic>
        <p:nvPicPr>
          <p:cNvPr id="4" name="Picture 3">
            <a:extLst>
              <a:ext uri="{FF2B5EF4-FFF2-40B4-BE49-F238E27FC236}">
                <a16:creationId xmlns:a16="http://schemas.microsoft.com/office/drawing/2014/main" id="{0D9CC503-EC13-459E-8A1F-5CF1AAB8783A}"/>
              </a:ext>
            </a:extLst>
          </p:cNvPr>
          <p:cNvPicPr>
            <a:picLocks noChangeAspect="1"/>
          </p:cNvPicPr>
          <p:nvPr/>
        </p:nvPicPr>
        <p:blipFill>
          <a:blip r:embed="rId5"/>
          <a:stretch>
            <a:fillRect/>
          </a:stretch>
        </p:blipFill>
        <p:spPr>
          <a:xfrm>
            <a:off x="5511051" y="2517174"/>
            <a:ext cx="5676900" cy="1917700"/>
          </a:xfrm>
          <a:prstGeom prst="rect">
            <a:avLst/>
          </a:prstGeom>
        </p:spPr>
      </p:pic>
      <p:sp>
        <p:nvSpPr>
          <p:cNvPr id="2" name="Title 1">
            <a:extLst>
              <a:ext uri="{FF2B5EF4-FFF2-40B4-BE49-F238E27FC236}">
                <a16:creationId xmlns:a16="http://schemas.microsoft.com/office/drawing/2014/main" id="{62B4595D-6FFB-4B47-8101-5AE8C0EB1123}"/>
              </a:ext>
            </a:extLst>
          </p:cNvPr>
          <p:cNvSpPr>
            <a:spLocks noGrp="1"/>
          </p:cNvSpPr>
          <p:nvPr>
            <p:ph type="title"/>
          </p:nvPr>
        </p:nvSpPr>
        <p:spPr>
          <a:xfrm>
            <a:off x="649995" y="1031296"/>
            <a:ext cx="3745735" cy="4795408"/>
          </a:xfrm>
        </p:spPr>
        <p:txBody>
          <a:bodyPr vert="horz" lIns="91440" tIns="45720" rIns="91440" bIns="45720" rtlCol="0">
            <a:normAutofit/>
          </a:bodyPr>
          <a:lstStyle/>
          <a:p>
            <a:r>
              <a:rPr lang="en-US" b="1" kern="1200" dirty="0">
                <a:solidFill>
                  <a:srgbClr val="FFFFFF"/>
                </a:solidFill>
                <a:latin typeface="+mj-lt"/>
                <a:ea typeface="+mj-ea"/>
                <a:cs typeface="+mj-cs"/>
              </a:rPr>
              <a:t>Athens-Clarke </a:t>
            </a:r>
            <a:br>
              <a:rPr lang="en-US" b="1" kern="1200" dirty="0">
                <a:solidFill>
                  <a:srgbClr val="FFFFFF"/>
                </a:solidFill>
                <a:latin typeface="+mj-lt"/>
                <a:ea typeface="+mj-ea"/>
                <a:cs typeface="+mj-cs"/>
              </a:rPr>
            </a:br>
            <a:r>
              <a:rPr lang="en-US" b="1" kern="1200" dirty="0">
                <a:solidFill>
                  <a:srgbClr val="FFFFFF"/>
                </a:solidFill>
                <a:latin typeface="+mj-lt"/>
                <a:ea typeface="+mj-ea"/>
                <a:cs typeface="+mj-cs"/>
              </a:rPr>
              <a:t>County, Georgia</a:t>
            </a:r>
            <a:br>
              <a:rPr lang="en-US" b="1" kern="1200" dirty="0">
                <a:solidFill>
                  <a:srgbClr val="FFFFFF"/>
                </a:solidFill>
                <a:latin typeface="+mj-lt"/>
                <a:ea typeface="+mj-ea"/>
                <a:cs typeface="+mj-cs"/>
              </a:rPr>
            </a:br>
            <a:r>
              <a:rPr lang="en-US" b="1" kern="1200" dirty="0">
                <a:solidFill>
                  <a:srgbClr val="FFFFFF"/>
                </a:solidFill>
                <a:latin typeface="+mj-lt"/>
                <a:ea typeface="+mj-ea"/>
                <a:cs typeface="+mj-cs"/>
              </a:rPr>
              <a:t> </a:t>
            </a:r>
          </a:p>
        </p:txBody>
      </p:sp>
      <p:sp>
        <p:nvSpPr>
          <p:cNvPr id="6" name="TextBox 5">
            <a:extLst>
              <a:ext uri="{FF2B5EF4-FFF2-40B4-BE49-F238E27FC236}">
                <a16:creationId xmlns:a16="http://schemas.microsoft.com/office/drawing/2014/main" id="{9189FFD5-C59F-4614-AB2A-07DF773D7EF7}"/>
              </a:ext>
            </a:extLst>
          </p:cNvPr>
          <p:cNvSpPr txBox="1"/>
          <p:nvPr/>
        </p:nvSpPr>
        <p:spPr>
          <a:xfrm>
            <a:off x="4787150" y="6448366"/>
            <a:ext cx="747656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Data from: Emory COVID-19 Health Equity Dashboard (COVID19.emory.edu) </a:t>
            </a:r>
          </a:p>
        </p:txBody>
      </p:sp>
    </p:spTree>
    <p:extLst>
      <p:ext uri="{BB962C8B-B14F-4D97-AF65-F5344CB8AC3E}">
        <p14:creationId xmlns:p14="http://schemas.microsoft.com/office/powerpoint/2010/main" val="2160906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29D2884-0155-49ED-BC31-A26B9D002870}"/>
              </a:ext>
            </a:extLst>
          </p:cNvPr>
          <p:cNvPicPr>
            <a:picLocks noChangeAspect="1"/>
          </p:cNvPicPr>
          <p:nvPr/>
        </p:nvPicPr>
        <p:blipFill rotWithShape="1">
          <a:blip r:embed="rId2"/>
          <a:srcRect l="3947" t="4562" r="6616" b="9277"/>
          <a:stretch/>
        </p:blipFill>
        <p:spPr>
          <a:xfrm>
            <a:off x="4522018" y="2513283"/>
            <a:ext cx="3147963" cy="3136217"/>
          </a:xfrm>
          <a:prstGeom prst="rect">
            <a:avLst/>
          </a:prstGeom>
        </p:spPr>
      </p:pic>
      <p:pic>
        <p:nvPicPr>
          <p:cNvPr id="12" name="Picture 11">
            <a:extLst>
              <a:ext uri="{FF2B5EF4-FFF2-40B4-BE49-F238E27FC236}">
                <a16:creationId xmlns:a16="http://schemas.microsoft.com/office/drawing/2014/main" id="{4A7A6CE0-7290-49E9-B65C-6F3911AFC3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21" y="4845984"/>
            <a:ext cx="1203770" cy="803516"/>
          </a:xfrm>
          <a:prstGeom prst="rect">
            <a:avLst/>
          </a:prstGeom>
        </p:spPr>
      </p:pic>
      <p:pic>
        <p:nvPicPr>
          <p:cNvPr id="17" name="Picture 16">
            <a:extLst>
              <a:ext uri="{FF2B5EF4-FFF2-40B4-BE49-F238E27FC236}">
                <a16:creationId xmlns:a16="http://schemas.microsoft.com/office/drawing/2014/main" id="{9C15FD96-BB7B-45C4-9A0F-5D4B5DF9B198}"/>
              </a:ext>
            </a:extLst>
          </p:cNvPr>
          <p:cNvPicPr>
            <a:picLocks noChangeAspect="1"/>
          </p:cNvPicPr>
          <p:nvPr/>
        </p:nvPicPr>
        <p:blipFill>
          <a:blip r:embed="rId4">
            <a:clrChange>
              <a:clrFrom>
                <a:srgbClr val="FFFFFF"/>
              </a:clrFrom>
              <a:clrTo>
                <a:srgbClr val="FFFFFF">
                  <a:alpha val="0"/>
                </a:srgbClr>
              </a:clrTo>
            </a:clrChange>
          </a:blip>
          <a:stretch>
            <a:fillRect/>
          </a:stretch>
        </p:blipFill>
        <p:spPr>
          <a:xfrm flipH="1">
            <a:off x="7214745" y="1453708"/>
            <a:ext cx="3767838" cy="3232169"/>
          </a:xfrm>
          <a:prstGeom prst="rect">
            <a:avLst/>
          </a:prstGeom>
        </p:spPr>
      </p:pic>
      <p:pic>
        <p:nvPicPr>
          <p:cNvPr id="24" name="Picture 23">
            <a:extLst>
              <a:ext uri="{FF2B5EF4-FFF2-40B4-BE49-F238E27FC236}">
                <a16:creationId xmlns:a16="http://schemas.microsoft.com/office/drawing/2014/main" id="{4DFA56B4-875B-4D73-8FFF-A31E91DC43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11032" y="1396607"/>
            <a:ext cx="3866224" cy="3316567"/>
          </a:xfrm>
          <a:prstGeom prst="rect">
            <a:avLst/>
          </a:prstGeom>
        </p:spPr>
      </p:pic>
      <p:pic>
        <p:nvPicPr>
          <p:cNvPr id="25" name="Picture 24">
            <a:extLst>
              <a:ext uri="{FF2B5EF4-FFF2-40B4-BE49-F238E27FC236}">
                <a16:creationId xmlns:a16="http://schemas.microsoft.com/office/drawing/2014/main" id="{AE5AEE07-163B-4F77-B0BE-024B8A94EF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098664" y="2081073"/>
            <a:ext cx="712087" cy="1550222"/>
          </a:xfrm>
          <a:prstGeom prst="rect">
            <a:avLst/>
          </a:prstGeom>
        </p:spPr>
      </p:pic>
      <p:pic>
        <p:nvPicPr>
          <p:cNvPr id="26" name="Picture 25" descr="A house with a red door&#10;&#10;Description automatically generated with low confidence">
            <a:extLst>
              <a:ext uri="{FF2B5EF4-FFF2-40B4-BE49-F238E27FC236}">
                <a16:creationId xmlns:a16="http://schemas.microsoft.com/office/drawing/2014/main" id="{9C4D7FC5-E1FB-4B03-AB4A-1DF9968DC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871004" y="1778755"/>
            <a:ext cx="2060694" cy="1501563"/>
          </a:xfrm>
          <a:prstGeom prst="rect">
            <a:avLst/>
          </a:prstGeom>
        </p:spPr>
      </p:pic>
      <p:sp>
        <p:nvSpPr>
          <p:cNvPr id="27" name="Rectangle 26">
            <a:extLst>
              <a:ext uri="{FF2B5EF4-FFF2-40B4-BE49-F238E27FC236}">
                <a16:creationId xmlns:a16="http://schemas.microsoft.com/office/drawing/2014/main" id="{7C6E5AE4-5047-42AC-B5F0-E1038BBFD602}"/>
              </a:ext>
            </a:extLst>
          </p:cNvPr>
          <p:cNvSpPr/>
          <p:nvPr/>
        </p:nvSpPr>
        <p:spPr>
          <a:xfrm rot="19399502">
            <a:off x="1444439" y="1460889"/>
            <a:ext cx="1032683" cy="635733"/>
          </a:xfrm>
          <a:prstGeom prst="rect">
            <a:avLst/>
          </a:prstGeom>
          <a:noFill/>
        </p:spPr>
        <p:txBody>
          <a:bodyPr wrap="square" lIns="91440" tIns="45720" rIns="91440" bIns="45720">
            <a:prstTxWarp prst="textArchUp">
              <a:avLst/>
            </a:prstTxWarp>
            <a:spAutoFit/>
          </a:bodyPr>
          <a:lstStyle/>
          <a:p>
            <a:pPr algn="ctr"/>
            <a:r>
              <a:rPr lang="en-US" sz="4000" b="0" cap="none" spc="0" dirty="0">
                <a:ln w="0"/>
                <a:solidFill>
                  <a:schemeClr val="tx1"/>
                </a:solidFill>
                <a:effectLst/>
              </a:rPr>
              <a:t>Live</a:t>
            </a:r>
          </a:p>
        </p:txBody>
      </p:sp>
      <p:sp>
        <p:nvSpPr>
          <p:cNvPr id="28" name="Rectangle 27">
            <a:extLst>
              <a:ext uri="{FF2B5EF4-FFF2-40B4-BE49-F238E27FC236}">
                <a16:creationId xmlns:a16="http://schemas.microsoft.com/office/drawing/2014/main" id="{EC3A19A3-4F93-450F-9DB8-05694E12A9A5}"/>
              </a:ext>
            </a:extLst>
          </p:cNvPr>
          <p:cNvSpPr/>
          <p:nvPr/>
        </p:nvSpPr>
        <p:spPr>
          <a:xfrm rot="2770351">
            <a:off x="9759584" y="1757609"/>
            <a:ext cx="1000078" cy="466688"/>
          </a:xfrm>
          <a:prstGeom prst="rect">
            <a:avLst/>
          </a:prstGeom>
          <a:noFill/>
        </p:spPr>
        <p:txBody>
          <a:bodyPr wrap="square" lIns="91440" tIns="45720" rIns="91440" bIns="45720">
            <a:prstTxWarp prst="textArchUp">
              <a:avLst/>
            </a:prstTxWarp>
            <a:spAutoFit/>
          </a:bodyPr>
          <a:lstStyle/>
          <a:p>
            <a:pPr algn="ctr"/>
            <a:r>
              <a:rPr lang="en-US" sz="4000" b="0" cap="none" spc="0" dirty="0">
                <a:ln w="0"/>
                <a:solidFill>
                  <a:schemeClr val="tx1"/>
                </a:solidFill>
                <a:effectLst/>
              </a:rPr>
              <a:t>Work</a:t>
            </a:r>
          </a:p>
        </p:txBody>
      </p:sp>
      <p:sp>
        <p:nvSpPr>
          <p:cNvPr id="29" name="Rectangle 28">
            <a:extLst>
              <a:ext uri="{FF2B5EF4-FFF2-40B4-BE49-F238E27FC236}">
                <a16:creationId xmlns:a16="http://schemas.microsoft.com/office/drawing/2014/main" id="{C2366A41-9840-4081-B756-17CB1F363EEE}"/>
              </a:ext>
            </a:extLst>
          </p:cNvPr>
          <p:cNvSpPr/>
          <p:nvPr/>
        </p:nvSpPr>
        <p:spPr>
          <a:xfrm rot="10800000">
            <a:off x="5575965" y="5529089"/>
            <a:ext cx="1032683" cy="451954"/>
          </a:xfrm>
          <a:prstGeom prst="rect">
            <a:avLst/>
          </a:prstGeom>
          <a:noFill/>
        </p:spPr>
        <p:txBody>
          <a:bodyPr wrap="square" lIns="91440" tIns="45720" rIns="91440" bIns="45720">
            <a:prstTxWarp prst="textArchDown">
              <a:avLst>
                <a:gd name="adj" fmla="val 6784064"/>
              </a:avLst>
            </a:prstTxWarp>
            <a:spAutoFit/>
          </a:bodyPr>
          <a:lstStyle/>
          <a:p>
            <a:pPr algn="ctr"/>
            <a:r>
              <a:rPr lang="en-US" sz="4000" b="0" cap="none" spc="0" dirty="0">
                <a:ln w="0"/>
                <a:solidFill>
                  <a:schemeClr val="tx1"/>
                </a:solidFill>
                <a:effectLst/>
              </a:rPr>
              <a:t>Play</a:t>
            </a:r>
          </a:p>
        </p:txBody>
      </p:sp>
    </p:spTree>
    <p:extLst>
      <p:ext uri="{BB962C8B-B14F-4D97-AF65-F5344CB8AC3E}">
        <p14:creationId xmlns:p14="http://schemas.microsoft.com/office/powerpoint/2010/main" val="36496362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9FC26C-2369-4054-A29F-135D122620C5}"/>
              </a:ext>
            </a:extLst>
          </p:cNvPr>
          <p:cNvPicPr>
            <a:picLocks noChangeAspect="1"/>
          </p:cNvPicPr>
          <p:nvPr/>
        </p:nvPicPr>
        <p:blipFill rotWithShape="1">
          <a:blip r:embed="rId3"/>
          <a:srcRect l="11115" r="11618" b="3"/>
          <a:stretch/>
        </p:blipFill>
        <p:spPr>
          <a:xfrm>
            <a:off x="7582822" y="1170186"/>
            <a:ext cx="4290134" cy="4483395"/>
          </a:xfrm>
          <a:prstGeom prst="rect">
            <a:avLst/>
          </a:prstGeom>
        </p:spPr>
      </p:pic>
      <p:sp>
        <p:nvSpPr>
          <p:cNvPr id="4" name="Title 6">
            <a:extLst>
              <a:ext uri="{FF2B5EF4-FFF2-40B4-BE49-F238E27FC236}">
                <a16:creationId xmlns:a16="http://schemas.microsoft.com/office/drawing/2014/main" id="{EFEF0E5A-5F51-424D-BFC4-7F5E59F9CA56}"/>
              </a:ext>
            </a:extLst>
          </p:cNvPr>
          <p:cNvSpPr txBox="1">
            <a:spLocks/>
          </p:cNvSpPr>
          <p:nvPr/>
        </p:nvSpPr>
        <p:spPr>
          <a:xfrm>
            <a:off x="319044" y="1033000"/>
            <a:ext cx="5651450" cy="75994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CE1E45"/>
                </a:solidFill>
                <a:effectLst/>
                <a:uLnTx/>
                <a:uFillTx/>
                <a:latin typeface="Merriweather Sans" panose="02000503060000020004" pitchFamily="50" charset="0"/>
                <a:ea typeface="+mj-ea"/>
                <a:cs typeface="+mj-cs"/>
              </a:rPr>
              <a:t>Student Population Flux</a:t>
            </a:r>
            <a:br>
              <a:rPr kumimoji="0" lang="en-US" sz="3600" b="0" i="0" u="none" strike="noStrike" kern="1200" cap="none" spc="0" normalizeH="0" baseline="0" noProof="0" dirty="0">
                <a:ln>
                  <a:noFill/>
                </a:ln>
                <a:solidFill>
                  <a:srgbClr val="CE1E45"/>
                </a:solidFill>
                <a:effectLst/>
                <a:uLnTx/>
                <a:uFillTx/>
                <a:latin typeface="Calibri Light" panose="020F0302020204030204"/>
                <a:ea typeface="+mj-ea"/>
                <a:cs typeface="+mj-cs"/>
              </a:rPr>
            </a:br>
            <a:endParaRPr kumimoji="0" lang="en-US" sz="3600" b="0" i="0" u="none" strike="noStrike" kern="1200" cap="none" spc="0" normalizeH="0" baseline="0" noProof="0" dirty="0">
              <a:ln>
                <a:noFill/>
              </a:ln>
              <a:solidFill>
                <a:srgbClr val="CE1E45"/>
              </a:solidFill>
              <a:effectLst/>
              <a:uLnTx/>
              <a:uFillTx/>
              <a:latin typeface="Calibri Light" panose="020F0302020204030204"/>
              <a:ea typeface="+mj-ea"/>
              <a:cs typeface="+mj-cs"/>
            </a:endParaRPr>
          </a:p>
        </p:txBody>
      </p:sp>
      <p:sp>
        <p:nvSpPr>
          <p:cNvPr id="5" name="TextBox 4">
            <a:extLst>
              <a:ext uri="{FF2B5EF4-FFF2-40B4-BE49-F238E27FC236}">
                <a16:creationId xmlns:a16="http://schemas.microsoft.com/office/drawing/2014/main" id="{C9CFFBEC-21F7-466D-91D6-6C3AD1FE27F3}"/>
              </a:ext>
            </a:extLst>
          </p:cNvPr>
          <p:cNvSpPr txBox="1"/>
          <p:nvPr/>
        </p:nvSpPr>
        <p:spPr>
          <a:xfrm>
            <a:off x="319044" y="2351782"/>
            <a:ext cx="4697506"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1819"/>
                </a:solidFill>
                <a:effectLst/>
                <a:uLnTx/>
                <a:uFillTx/>
                <a:latin typeface="Merriweather Sans" panose="02000503060000020004" pitchFamily="50" charset="0"/>
                <a:ea typeface="+mn-ea"/>
                <a:cs typeface="+mn-cs"/>
              </a:rPr>
              <a:t>30,000 Undergraduate</a:t>
            </a:r>
            <a:br>
              <a:rPr kumimoji="0" lang="en-US" sz="3200" b="0" i="0" u="none" strike="noStrike" kern="1200" cap="none" spc="0" normalizeH="0" baseline="0" noProof="0" dirty="0">
                <a:ln>
                  <a:noFill/>
                </a:ln>
                <a:solidFill>
                  <a:srgbClr val="1C1819"/>
                </a:solidFill>
                <a:effectLst/>
                <a:uLnTx/>
                <a:uFillTx/>
                <a:latin typeface="Merriweather Sans" panose="02000503060000020004" pitchFamily="50" charset="0"/>
                <a:ea typeface="+mn-ea"/>
                <a:cs typeface="+mn-cs"/>
              </a:rPr>
            </a:br>
            <a:endParaRPr kumimoji="0" lang="en-US" sz="3200" b="0" i="0" u="none" strike="noStrike" kern="1200" cap="none" spc="0" normalizeH="0" baseline="0" noProof="0" dirty="0">
              <a:ln>
                <a:noFill/>
              </a:ln>
              <a:solidFill>
                <a:srgbClr val="1C1819"/>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7DCBB25-03B0-40E2-87D3-102287448E16}"/>
              </a:ext>
            </a:extLst>
          </p:cNvPr>
          <p:cNvSpPr txBox="1"/>
          <p:nvPr/>
        </p:nvSpPr>
        <p:spPr>
          <a:xfrm>
            <a:off x="424827" y="4572027"/>
            <a:ext cx="391657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1819"/>
                </a:solidFill>
                <a:effectLst/>
                <a:uLnTx/>
                <a:uFillTx/>
                <a:latin typeface="Merriweather Sans" panose="02000503060000020004" pitchFamily="50" charset="0"/>
                <a:ea typeface="+mn-ea"/>
                <a:cs typeface="+mn-cs"/>
              </a:rPr>
              <a:t>9,000 Graduate  </a:t>
            </a:r>
            <a:endParaRPr kumimoji="0" lang="en-US" sz="3200" b="0" i="0" u="none" strike="noStrike" kern="1200" cap="none" spc="0" normalizeH="0" baseline="0" noProof="0" dirty="0">
              <a:ln>
                <a:noFill/>
              </a:ln>
              <a:solidFill>
                <a:srgbClr val="1C1819"/>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B2BC333-6585-40BE-BFA2-B70C0261BE30}"/>
              </a:ext>
            </a:extLst>
          </p:cNvPr>
          <p:cNvSpPr txBox="1"/>
          <p:nvPr/>
        </p:nvSpPr>
        <p:spPr>
          <a:xfrm>
            <a:off x="2826019" y="3520743"/>
            <a:ext cx="391657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1C1819"/>
                </a:solidFill>
                <a:effectLst/>
                <a:uLnTx/>
                <a:uFillTx/>
                <a:latin typeface="Merriweather Sans" panose="02000503060000020004" pitchFamily="50" charset="0"/>
                <a:ea typeface="+mn-ea"/>
                <a:cs typeface="+mn-cs"/>
              </a:rPr>
              <a:t>5,000 Incoming</a:t>
            </a:r>
            <a:endParaRPr kumimoji="0" lang="en-US" sz="3200" b="0" i="0" u="none" strike="noStrike" kern="1200" cap="none" spc="0" normalizeH="0" baseline="0" noProof="0" dirty="0">
              <a:ln>
                <a:noFill/>
              </a:ln>
              <a:solidFill>
                <a:srgbClr val="1C181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9978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769DE0-40E5-4FAB-A9CC-217649B2F8D4}"/>
              </a:ext>
            </a:extLst>
          </p:cNvPr>
          <p:cNvSpPr txBox="1">
            <a:spLocks/>
          </p:cNvSpPr>
          <p:nvPr/>
        </p:nvSpPr>
        <p:spPr>
          <a:xfrm>
            <a:off x="589698" y="384048"/>
            <a:ext cx="5506302" cy="123694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C03229"/>
                </a:solidFill>
                <a:effectLst/>
                <a:uLnTx/>
                <a:uFillTx/>
                <a:latin typeface="Merriweather Sans" panose="02000503060000020004" pitchFamily="50" charset="0"/>
                <a:ea typeface="+mn-ea"/>
                <a:cs typeface="+mn-cs"/>
              </a:rPr>
              <a:t>Research Questions</a:t>
            </a:r>
          </a:p>
        </p:txBody>
      </p:sp>
      <p:sp>
        <p:nvSpPr>
          <p:cNvPr id="6" name="Content Placeholder 2">
            <a:extLst>
              <a:ext uri="{FF2B5EF4-FFF2-40B4-BE49-F238E27FC236}">
                <a16:creationId xmlns:a16="http://schemas.microsoft.com/office/drawing/2014/main" id="{8B86D576-6CC1-4CD0-8E93-EB5C8425856C}"/>
              </a:ext>
            </a:extLst>
          </p:cNvPr>
          <p:cNvSpPr txBox="1">
            <a:spLocks/>
          </p:cNvSpPr>
          <p:nvPr/>
        </p:nvSpPr>
        <p:spPr>
          <a:xfrm>
            <a:off x="589698" y="1620994"/>
            <a:ext cx="10584270" cy="3583314"/>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black"/>
                </a:solidFill>
                <a:latin typeface="Merriweather Sans" panose="02000503060000020004" pitchFamily="50" charset="0"/>
              </a:rPr>
              <a:t>Can we apply wastewater-based surveillance for SARS-CoV-2 in Athens, GA?</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black"/>
              </a:solidFill>
              <a:latin typeface="Merriweather Sans" panose="02000503060000020004" pitchFamily="50" charset="0"/>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black"/>
                </a:solidFill>
                <a:latin typeface="Merriweather Sans" panose="02000503060000020004" pitchFamily="50" charset="0"/>
              </a:rPr>
              <a:t>Can we detect SARS-CoV-2 in wastewater with currently available methods?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black"/>
              </a:solidFill>
              <a:latin typeface="Merriweather Sans" panose="02000503060000020004" pitchFamily="50" charset="0"/>
            </a:endParaRPr>
          </a:p>
          <a:p>
            <a:pPr marL="0" indent="0">
              <a:buNone/>
            </a:pPr>
            <a:r>
              <a:rPr lang="en-US" dirty="0">
                <a:solidFill>
                  <a:prstClr val="black"/>
                </a:solidFill>
                <a:latin typeface="Merriweather Sans" panose="02000503060000020004" pitchFamily="50" charset="0"/>
              </a:rPr>
              <a:t>How well do trends in viral loads in wastewater correlate with cases of COVID-19. Is wastewater a leading indicator to predict outbreaks? </a:t>
            </a:r>
          </a:p>
        </p:txBody>
      </p:sp>
    </p:spTree>
    <p:extLst>
      <p:ext uri="{BB962C8B-B14F-4D97-AF65-F5344CB8AC3E}">
        <p14:creationId xmlns:p14="http://schemas.microsoft.com/office/powerpoint/2010/main" val="13347625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6CCE22-A00F-48BA-AAAD-D246341E6EF8}"/>
              </a:ext>
            </a:extLst>
          </p:cNvPr>
          <p:cNvPicPr>
            <a:picLocks noChangeAspect="1"/>
          </p:cNvPicPr>
          <p:nvPr/>
        </p:nvPicPr>
        <p:blipFill rotWithShape="1">
          <a:blip r:embed="rId2"/>
          <a:srcRect b="6829"/>
          <a:stretch/>
        </p:blipFill>
        <p:spPr>
          <a:xfrm>
            <a:off x="609600" y="234175"/>
            <a:ext cx="10972800" cy="6389649"/>
          </a:xfrm>
          <a:prstGeom prst="rect">
            <a:avLst/>
          </a:prstGeom>
        </p:spPr>
      </p:pic>
      <p:sp>
        <p:nvSpPr>
          <p:cNvPr id="8" name="TextBox 7">
            <a:extLst>
              <a:ext uri="{FF2B5EF4-FFF2-40B4-BE49-F238E27FC236}">
                <a16:creationId xmlns:a16="http://schemas.microsoft.com/office/drawing/2014/main" id="{1D75B5CA-142C-4503-A25F-1148A41C4DFD}"/>
              </a:ext>
            </a:extLst>
          </p:cNvPr>
          <p:cNvSpPr txBox="1"/>
          <p:nvPr/>
        </p:nvSpPr>
        <p:spPr>
          <a:xfrm>
            <a:off x="3882975" y="3075056"/>
            <a:ext cx="4426049" cy="707886"/>
          </a:xfrm>
          <a:prstGeom prst="rect">
            <a:avLst/>
          </a:prstGeom>
          <a:noFill/>
        </p:spPr>
        <p:txBody>
          <a:bodyPr wrap="square">
            <a:spAutoFit/>
          </a:bodyPr>
          <a:lstStyle/>
          <a:p>
            <a:pPr algn="ctr"/>
            <a:r>
              <a:rPr lang="en-US" sz="2000" b="1" i="0" dirty="0">
                <a:solidFill>
                  <a:srgbClr val="222222"/>
                </a:solidFill>
                <a:effectLst/>
                <a:latin typeface="Merriweather Sans" panose="02000503060000020004" pitchFamily="50" charset="0"/>
              </a:rPr>
              <a:t>Wastewater-based Surveillance </a:t>
            </a:r>
          </a:p>
          <a:p>
            <a:pPr algn="ctr"/>
            <a:r>
              <a:rPr lang="en-US" sz="2000" b="1" i="0" dirty="0">
                <a:solidFill>
                  <a:srgbClr val="222222"/>
                </a:solidFill>
                <a:effectLst/>
                <a:latin typeface="Merriweather Sans" panose="02000503060000020004" pitchFamily="50" charset="0"/>
              </a:rPr>
              <a:t>for SARS-CoV-2</a:t>
            </a:r>
            <a:endParaRPr lang="en-US" sz="2000" dirty="0"/>
          </a:p>
        </p:txBody>
      </p:sp>
    </p:spTree>
    <p:extLst>
      <p:ext uri="{BB962C8B-B14F-4D97-AF65-F5344CB8AC3E}">
        <p14:creationId xmlns:p14="http://schemas.microsoft.com/office/powerpoint/2010/main" val="40974780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735F81-CFE1-4102-AAC3-C2AEE6BE250C}"/>
              </a:ext>
            </a:extLst>
          </p:cNvPr>
          <p:cNvPicPr>
            <a:picLocks noChangeAspect="1"/>
          </p:cNvPicPr>
          <p:nvPr/>
        </p:nvPicPr>
        <p:blipFill rotWithShape="1">
          <a:blip r:embed="rId2">
            <a:duotone>
              <a:schemeClr val="bg2">
                <a:shade val="45000"/>
                <a:satMod val="135000"/>
              </a:schemeClr>
              <a:prstClr val="white"/>
            </a:duotone>
          </a:blip>
          <a:srcRect b="6829"/>
          <a:stretch/>
        </p:blipFill>
        <p:spPr>
          <a:xfrm>
            <a:off x="609600" y="234175"/>
            <a:ext cx="10972800" cy="6389649"/>
          </a:xfrm>
          <a:prstGeom prst="rect">
            <a:avLst/>
          </a:prstGeom>
        </p:spPr>
      </p:pic>
      <p:pic>
        <p:nvPicPr>
          <p:cNvPr id="7" name="Picture 6">
            <a:extLst>
              <a:ext uri="{FF2B5EF4-FFF2-40B4-BE49-F238E27FC236}">
                <a16:creationId xmlns:a16="http://schemas.microsoft.com/office/drawing/2014/main" id="{0E6CCE22-A00F-48BA-AAAD-D246341E6EF8}"/>
              </a:ext>
            </a:extLst>
          </p:cNvPr>
          <p:cNvPicPr>
            <a:picLocks noChangeAspect="1"/>
          </p:cNvPicPr>
          <p:nvPr/>
        </p:nvPicPr>
        <p:blipFill rotWithShape="1">
          <a:blip r:embed="rId2"/>
          <a:srcRect b="65691"/>
          <a:stretch/>
        </p:blipFill>
        <p:spPr>
          <a:xfrm>
            <a:off x="609600" y="234176"/>
            <a:ext cx="10972800" cy="2352908"/>
          </a:xfrm>
          <a:prstGeom prst="rect">
            <a:avLst/>
          </a:prstGeom>
        </p:spPr>
      </p:pic>
    </p:spTree>
    <p:extLst>
      <p:ext uri="{BB962C8B-B14F-4D97-AF65-F5344CB8AC3E}">
        <p14:creationId xmlns:p14="http://schemas.microsoft.com/office/powerpoint/2010/main" val="299185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60657-4041-42F8-B3A7-90DE4A90BA68}"/>
              </a:ext>
            </a:extLst>
          </p:cNvPr>
          <p:cNvPicPr>
            <a:picLocks noChangeAspect="1"/>
          </p:cNvPicPr>
          <p:nvPr/>
        </p:nvPicPr>
        <p:blipFill>
          <a:blip r:embed="rId3"/>
          <a:stretch>
            <a:fillRect/>
          </a:stretch>
        </p:blipFill>
        <p:spPr>
          <a:xfrm>
            <a:off x="666750" y="0"/>
            <a:ext cx="10858500" cy="6858000"/>
          </a:xfrm>
          <a:prstGeom prst="rect">
            <a:avLst/>
          </a:prstGeom>
        </p:spPr>
      </p:pic>
    </p:spTree>
    <p:extLst>
      <p:ext uri="{BB962C8B-B14F-4D97-AF65-F5344CB8AC3E}">
        <p14:creationId xmlns:p14="http://schemas.microsoft.com/office/powerpoint/2010/main" val="131531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60657-4041-42F8-B3A7-90DE4A90BA68}"/>
              </a:ext>
            </a:extLst>
          </p:cNvPr>
          <p:cNvPicPr>
            <a:picLocks noChangeAspect="1"/>
          </p:cNvPicPr>
          <p:nvPr/>
        </p:nvPicPr>
        <p:blipFill>
          <a:blip r:embed="rId3"/>
          <a:stretch>
            <a:fillRect/>
          </a:stretch>
        </p:blipFill>
        <p:spPr>
          <a:xfrm>
            <a:off x="666750" y="0"/>
            <a:ext cx="10858500" cy="6858000"/>
          </a:xfrm>
          <a:prstGeom prst="rect">
            <a:avLst/>
          </a:prstGeom>
        </p:spPr>
      </p:pic>
      <p:pic>
        <p:nvPicPr>
          <p:cNvPr id="7" name="Picture 8" descr="University of Georgia: Birthplace of public higher education in America">
            <a:extLst>
              <a:ext uri="{FF2B5EF4-FFF2-40B4-BE49-F238E27FC236}">
                <a16:creationId xmlns:a16="http://schemas.microsoft.com/office/drawing/2014/main" id="{318291D9-C6E9-4763-9886-6EDA19612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044" y="0"/>
            <a:ext cx="1626421" cy="16264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C41C5-5988-4159-AD82-289B606B8019}"/>
              </a:ext>
            </a:extLst>
          </p:cNvPr>
          <p:cNvSpPr txBox="1"/>
          <p:nvPr/>
        </p:nvSpPr>
        <p:spPr>
          <a:xfrm>
            <a:off x="6265526" y="2438404"/>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A</a:t>
            </a:r>
          </a:p>
          <a:p>
            <a:pPr algn="ctr"/>
            <a:r>
              <a:rPr lang="en-US" sz="1600" dirty="0">
                <a:solidFill>
                  <a:schemeClr val="bg1"/>
                </a:solidFill>
                <a:latin typeface="Merriweather Sans" panose="02000503060000020004" pitchFamily="50" charset="0"/>
              </a:rPr>
              <a:t>5.32 MGD</a:t>
            </a:r>
          </a:p>
        </p:txBody>
      </p:sp>
    </p:spTree>
    <p:extLst>
      <p:ext uri="{BB962C8B-B14F-4D97-AF65-F5344CB8AC3E}">
        <p14:creationId xmlns:p14="http://schemas.microsoft.com/office/powerpoint/2010/main" val="3065648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60657-4041-42F8-B3A7-90DE4A90BA68}"/>
              </a:ext>
            </a:extLst>
          </p:cNvPr>
          <p:cNvPicPr>
            <a:picLocks noChangeAspect="1"/>
          </p:cNvPicPr>
          <p:nvPr/>
        </p:nvPicPr>
        <p:blipFill>
          <a:blip r:embed="rId3"/>
          <a:stretch>
            <a:fillRect/>
          </a:stretch>
        </p:blipFill>
        <p:spPr>
          <a:xfrm>
            <a:off x="666750" y="0"/>
            <a:ext cx="10858500" cy="6858000"/>
          </a:xfrm>
          <a:prstGeom prst="rect">
            <a:avLst/>
          </a:prstGeom>
        </p:spPr>
      </p:pic>
      <p:pic>
        <p:nvPicPr>
          <p:cNvPr id="7" name="Picture 8" descr="University of Georgia: Birthplace of public higher education in America">
            <a:extLst>
              <a:ext uri="{FF2B5EF4-FFF2-40B4-BE49-F238E27FC236}">
                <a16:creationId xmlns:a16="http://schemas.microsoft.com/office/drawing/2014/main" id="{318291D9-C6E9-4763-9886-6EDA19612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044" y="0"/>
            <a:ext cx="1626421" cy="1626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ospital clipart - ClipartAndScrap">
            <a:extLst>
              <a:ext uri="{FF2B5EF4-FFF2-40B4-BE49-F238E27FC236}">
                <a16:creationId xmlns:a16="http://schemas.microsoft.com/office/drawing/2014/main" id="{FEF83301-0FE7-4C56-BAB6-E698C045D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6291" y="4571139"/>
            <a:ext cx="2583456" cy="13724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C41C5-5988-4159-AD82-289B606B8019}"/>
              </a:ext>
            </a:extLst>
          </p:cNvPr>
          <p:cNvSpPr txBox="1"/>
          <p:nvPr/>
        </p:nvSpPr>
        <p:spPr>
          <a:xfrm>
            <a:off x="6265526" y="2438404"/>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A</a:t>
            </a:r>
          </a:p>
          <a:p>
            <a:pPr algn="ctr"/>
            <a:r>
              <a:rPr lang="en-US" sz="1600" dirty="0">
                <a:solidFill>
                  <a:schemeClr val="bg1"/>
                </a:solidFill>
                <a:latin typeface="Merriweather Sans" panose="02000503060000020004" pitchFamily="50" charset="0"/>
              </a:rPr>
              <a:t>5.32 MGD</a:t>
            </a:r>
          </a:p>
        </p:txBody>
      </p:sp>
      <p:sp>
        <p:nvSpPr>
          <p:cNvPr id="12" name="TextBox 11">
            <a:extLst>
              <a:ext uri="{FF2B5EF4-FFF2-40B4-BE49-F238E27FC236}">
                <a16:creationId xmlns:a16="http://schemas.microsoft.com/office/drawing/2014/main" id="{1C07445E-31E4-4DFA-A9CF-B61FEC1340F6}"/>
              </a:ext>
            </a:extLst>
          </p:cNvPr>
          <p:cNvSpPr txBox="1"/>
          <p:nvPr/>
        </p:nvSpPr>
        <p:spPr>
          <a:xfrm>
            <a:off x="3156382" y="3010408"/>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B</a:t>
            </a:r>
          </a:p>
          <a:p>
            <a:pPr algn="ctr"/>
            <a:r>
              <a:rPr lang="en-US" sz="1600" dirty="0">
                <a:solidFill>
                  <a:schemeClr val="bg1"/>
                </a:solidFill>
                <a:latin typeface="Merriweather Sans" panose="02000503060000020004" pitchFamily="50" charset="0"/>
              </a:rPr>
              <a:t>4.80 MGD</a:t>
            </a:r>
          </a:p>
        </p:txBody>
      </p:sp>
    </p:spTree>
    <p:extLst>
      <p:ext uri="{BB962C8B-B14F-4D97-AF65-F5344CB8AC3E}">
        <p14:creationId xmlns:p14="http://schemas.microsoft.com/office/powerpoint/2010/main" val="2376962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260657-4041-42F8-B3A7-90DE4A90BA68}"/>
              </a:ext>
            </a:extLst>
          </p:cNvPr>
          <p:cNvPicPr>
            <a:picLocks noChangeAspect="1"/>
          </p:cNvPicPr>
          <p:nvPr/>
        </p:nvPicPr>
        <p:blipFill>
          <a:blip r:embed="rId3"/>
          <a:stretch>
            <a:fillRect/>
          </a:stretch>
        </p:blipFill>
        <p:spPr>
          <a:xfrm>
            <a:off x="666750" y="0"/>
            <a:ext cx="10858500" cy="6858000"/>
          </a:xfrm>
          <a:prstGeom prst="rect">
            <a:avLst/>
          </a:prstGeom>
        </p:spPr>
      </p:pic>
      <p:pic>
        <p:nvPicPr>
          <p:cNvPr id="7" name="Picture 8" descr="University of Georgia: Birthplace of public higher education in America">
            <a:extLst>
              <a:ext uri="{FF2B5EF4-FFF2-40B4-BE49-F238E27FC236}">
                <a16:creationId xmlns:a16="http://schemas.microsoft.com/office/drawing/2014/main" id="{318291D9-C6E9-4763-9886-6EDA196123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5044" y="0"/>
            <a:ext cx="1626421" cy="16264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ospital clipart - ClipartAndScrap">
            <a:extLst>
              <a:ext uri="{FF2B5EF4-FFF2-40B4-BE49-F238E27FC236}">
                <a16:creationId xmlns:a16="http://schemas.microsoft.com/office/drawing/2014/main" id="{FEF83301-0FE7-4C56-BAB6-E698C045D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6291" y="4571139"/>
            <a:ext cx="2583456" cy="13724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orta Potty Clipart, HD Png Download - kindpng">
            <a:extLst>
              <a:ext uri="{FF2B5EF4-FFF2-40B4-BE49-F238E27FC236}">
                <a16:creationId xmlns:a16="http://schemas.microsoft.com/office/drawing/2014/main" id="{DC0A0E97-3878-4742-A77E-3D76C6DB18FA}"/>
              </a:ext>
            </a:extLst>
          </p:cNvPr>
          <p:cNvPicPr>
            <a:picLocks noChangeAspect="1" noChangeArrowheads="1"/>
          </p:cNvPicPr>
          <p:nvPr/>
        </p:nvPicPr>
        <p:blipFill>
          <a:blip r:embed="rId6">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903374" y="5163670"/>
            <a:ext cx="1478978" cy="15598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7C41C5-5988-4159-AD82-289B606B8019}"/>
              </a:ext>
            </a:extLst>
          </p:cNvPr>
          <p:cNvSpPr txBox="1"/>
          <p:nvPr/>
        </p:nvSpPr>
        <p:spPr>
          <a:xfrm>
            <a:off x="6265526" y="2438404"/>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A</a:t>
            </a:r>
          </a:p>
          <a:p>
            <a:pPr algn="ctr"/>
            <a:r>
              <a:rPr lang="en-US" sz="1600" dirty="0">
                <a:solidFill>
                  <a:schemeClr val="bg1"/>
                </a:solidFill>
                <a:latin typeface="Merriweather Sans" panose="02000503060000020004" pitchFamily="50" charset="0"/>
              </a:rPr>
              <a:t>5.32 MGD</a:t>
            </a:r>
          </a:p>
        </p:txBody>
      </p:sp>
      <p:sp>
        <p:nvSpPr>
          <p:cNvPr id="12" name="TextBox 11">
            <a:extLst>
              <a:ext uri="{FF2B5EF4-FFF2-40B4-BE49-F238E27FC236}">
                <a16:creationId xmlns:a16="http://schemas.microsoft.com/office/drawing/2014/main" id="{1C07445E-31E4-4DFA-A9CF-B61FEC1340F6}"/>
              </a:ext>
            </a:extLst>
          </p:cNvPr>
          <p:cNvSpPr txBox="1"/>
          <p:nvPr/>
        </p:nvSpPr>
        <p:spPr>
          <a:xfrm>
            <a:off x="3156382" y="3010408"/>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B</a:t>
            </a:r>
          </a:p>
          <a:p>
            <a:pPr algn="ctr"/>
            <a:r>
              <a:rPr lang="en-US" sz="1600" dirty="0">
                <a:solidFill>
                  <a:schemeClr val="bg1"/>
                </a:solidFill>
                <a:latin typeface="Merriweather Sans" panose="02000503060000020004" pitchFamily="50" charset="0"/>
              </a:rPr>
              <a:t>4.80 MGD</a:t>
            </a:r>
          </a:p>
        </p:txBody>
      </p:sp>
      <p:sp>
        <p:nvSpPr>
          <p:cNvPr id="13" name="TextBox 12">
            <a:extLst>
              <a:ext uri="{FF2B5EF4-FFF2-40B4-BE49-F238E27FC236}">
                <a16:creationId xmlns:a16="http://schemas.microsoft.com/office/drawing/2014/main" id="{E2170211-04C8-49F4-843F-98D8B02F2CBC}"/>
              </a:ext>
            </a:extLst>
          </p:cNvPr>
          <p:cNvSpPr txBox="1"/>
          <p:nvPr/>
        </p:nvSpPr>
        <p:spPr>
          <a:xfrm>
            <a:off x="6766183" y="4791635"/>
            <a:ext cx="1846729" cy="646331"/>
          </a:xfrm>
          <a:prstGeom prst="rect">
            <a:avLst/>
          </a:prstGeom>
          <a:noFill/>
        </p:spPr>
        <p:txBody>
          <a:bodyPr wrap="square" rtlCol="0">
            <a:spAutoFit/>
          </a:bodyPr>
          <a:lstStyle/>
          <a:p>
            <a:pPr algn="ctr"/>
            <a:r>
              <a:rPr lang="en-US" sz="2000" dirty="0">
                <a:solidFill>
                  <a:schemeClr val="bg1"/>
                </a:solidFill>
                <a:latin typeface="Merriweather Sans" panose="02000503060000020004" pitchFamily="50" charset="0"/>
              </a:rPr>
              <a:t>Catchment C</a:t>
            </a:r>
          </a:p>
          <a:p>
            <a:pPr algn="ctr"/>
            <a:r>
              <a:rPr lang="en-US" sz="1600" dirty="0">
                <a:solidFill>
                  <a:schemeClr val="bg1"/>
                </a:solidFill>
                <a:latin typeface="Merriweather Sans" panose="02000503060000020004" pitchFamily="50" charset="0"/>
              </a:rPr>
              <a:t>1.99 MGD</a:t>
            </a:r>
          </a:p>
        </p:txBody>
      </p:sp>
    </p:spTree>
    <p:extLst>
      <p:ext uri="{BB962C8B-B14F-4D97-AF65-F5344CB8AC3E}">
        <p14:creationId xmlns:p14="http://schemas.microsoft.com/office/powerpoint/2010/main" val="2505953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95D02-CBAE-4A0C-9318-80EEEE568752}"/>
              </a:ext>
            </a:extLst>
          </p:cNvPr>
          <p:cNvPicPr>
            <a:picLocks noChangeAspect="1"/>
          </p:cNvPicPr>
          <p:nvPr/>
        </p:nvPicPr>
        <p:blipFill rotWithShape="1">
          <a:blip r:embed="rId2">
            <a:duotone>
              <a:schemeClr val="bg2">
                <a:shade val="45000"/>
                <a:satMod val="135000"/>
              </a:schemeClr>
              <a:prstClr val="white"/>
            </a:duotone>
          </a:blip>
          <a:srcRect b="6829"/>
          <a:stretch/>
        </p:blipFill>
        <p:spPr>
          <a:xfrm>
            <a:off x="609600" y="234175"/>
            <a:ext cx="10972800" cy="6389649"/>
          </a:xfrm>
          <a:prstGeom prst="rect">
            <a:avLst/>
          </a:prstGeom>
        </p:spPr>
      </p:pic>
      <p:pic>
        <p:nvPicPr>
          <p:cNvPr id="3" name="Picture 2">
            <a:extLst>
              <a:ext uri="{FF2B5EF4-FFF2-40B4-BE49-F238E27FC236}">
                <a16:creationId xmlns:a16="http://schemas.microsoft.com/office/drawing/2014/main" id="{8B735F81-CFE1-4102-AAC3-C2AEE6BE250C}"/>
              </a:ext>
            </a:extLst>
          </p:cNvPr>
          <p:cNvPicPr>
            <a:picLocks noChangeAspect="1"/>
          </p:cNvPicPr>
          <p:nvPr/>
        </p:nvPicPr>
        <p:blipFill rotWithShape="1">
          <a:blip r:embed="rId2"/>
          <a:srcRect l="63550" b="6829"/>
          <a:stretch/>
        </p:blipFill>
        <p:spPr>
          <a:xfrm>
            <a:off x="7582828" y="234175"/>
            <a:ext cx="3999571" cy="6389649"/>
          </a:xfrm>
          <a:prstGeom prst="rect">
            <a:avLst/>
          </a:prstGeom>
        </p:spPr>
      </p:pic>
    </p:spTree>
    <p:extLst>
      <p:ext uri="{BB962C8B-B14F-4D97-AF65-F5344CB8AC3E}">
        <p14:creationId xmlns:p14="http://schemas.microsoft.com/office/powerpoint/2010/main" val="1950074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1917209"/>
            <a:ext cx="4754320" cy="3893374"/>
          </a:xfrm>
          <a:prstGeom prst="rect">
            <a:avLst/>
          </a:prstGeom>
          <a:noFill/>
        </p:spPr>
        <p:txBody>
          <a:bodyPr wrap="square" rtlCol="0">
            <a:spAutoFit/>
          </a:bodyPr>
          <a:lstStyle/>
          <a:p>
            <a:pPr algn="ctr"/>
            <a:r>
              <a:rPr lang="en-US" sz="2800" dirty="0">
                <a:solidFill>
                  <a:schemeClr val="bg1"/>
                </a:solidFill>
                <a:latin typeface="Merriweather Sans" panose="02000503060000020004" pitchFamily="50" charset="0"/>
              </a:rPr>
              <a:t>Our First Challenge: </a:t>
            </a:r>
          </a:p>
          <a:p>
            <a:pPr algn="ctr"/>
            <a:endParaRPr lang="en-US" sz="2400" dirty="0">
              <a:solidFill>
                <a:schemeClr val="bg1"/>
              </a:solidFill>
              <a:latin typeface="Merriweather Sans" panose="02000503060000020004" pitchFamily="50" charset="0"/>
            </a:endParaRPr>
          </a:p>
          <a:p>
            <a:pPr algn="ctr"/>
            <a:r>
              <a:rPr lang="en-US" sz="2400" dirty="0">
                <a:solidFill>
                  <a:schemeClr val="bg1"/>
                </a:solidFill>
                <a:latin typeface="Merriweather Sans" panose="02000503060000020004" pitchFamily="50" charset="0"/>
              </a:rPr>
              <a:t>Current concentration methods were developed for enteric, non-enveloped viruses.</a:t>
            </a:r>
          </a:p>
          <a:p>
            <a:pPr algn="ctr"/>
            <a:endParaRPr lang="en-US" sz="2400" dirty="0">
              <a:solidFill>
                <a:schemeClr val="bg1"/>
              </a:solidFill>
              <a:latin typeface="Merriweather Sans" panose="02000503060000020004" pitchFamily="50" charset="0"/>
            </a:endParaRPr>
          </a:p>
          <a:p>
            <a:pPr algn="ctr"/>
            <a:r>
              <a:rPr lang="en-US" sz="2400" dirty="0">
                <a:solidFill>
                  <a:schemeClr val="bg1"/>
                </a:solidFill>
                <a:latin typeface="Merriweather Sans" panose="02000503060000020004" pitchFamily="50" charset="0"/>
              </a:rPr>
              <a:t>SARS-CoV-2 is an enveloped respiratory virus. </a:t>
            </a:r>
          </a:p>
          <a:p>
            <a:pPr algn="ctr"/>
            <a:endParaRPr lang="en-US" sz="2700" b="1" dirty="0">
              <a:solidFill>
                <a:schemeClr val="bg1"/>
              </a:solidFill>
              <a:latin typeface="Merriweather Sans" panose="02000503060000020004" pitchFamily="50" charset="0"/>
            </a:endParaRPr>
          </a:p>
        </p:txBody>
      </p:sp>
      <p:pic>
        <p:nvPicPr>
          <p:cNvPr id="3" name="Picture 2">
            <a:extLst>
              <a:ext uri="{FF2B5EF4-FFF2-40B4-BE49-F238E27FC236}">
                <a16:creationId xmlns:a16="http://schemas.microsoft.com/office/drawing/2014/main" id="{1DF09CB7-D71F-479F-B421-F8B65C6A57B7}"/>
              </a:ext>
            </a:extLst>
          </p:cNvPr>
          <p:cNvPicPr>
            <a:picLocks noChangeAspect="1"/>
          </p:cNvPicPr>
          <p:nvPr/>
        </p:nvPicPr>
        <p:blipFill rotWithShape="1">
          <a:blip r:embed="rId3"/>
          <a:srcRect l="48445" b="6666"/>
          <a:stretch/>
        </p:blipFill>
        <p:spPr>
          <a:xfrm>
            <a:off x="6081612" y="457200"/>
            <a:ext cx="5657088" cy="6400800"/>
          </a:xfrm>
          <a:prstGeom prst="rect">
            <a:avLst/>
          </a:prstGeom>
        </p:spPr>
      </p:pic>
    </p:spTree>
    <p:extLst>
      <p:ext uri="{BB962C8B-B14F-4D97-AF65-F5344CB8AC3E}">
        <p14:creationId xmlns:p14="http://schemas.microsoft.com/office/powerpoint/2010/main" val="398677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EF4FB"/>
        </a:solidFill>
        <a:effectLst/>
      </p:bgPr>
    </p:bg>
    <p:spTree>
      <p:nvGrpSpPr>
        <p:cNvPr id="1" name=""/>
        <p:cNvGrpSpPr/>
        <p:nvPr/>
      </p:nvGrpSpPr>
      <p:grpSpPr>
        <a:xfrm>
          <a:off x="0" y="0"/>
          <a:ext cx="0" cy="0"/>
          <a:chOff x="0" y="0"/>
          <a:chExt cx="0" cy="0"/>
        </a:xfrm>
      </p:grpSpPr>
      <p:pic>
        <p:nvPicPr>
          <p:cNvPr id="3" name="Picture 2" descr="A picture containing arrow&#10;&#10;Description automatically generated">
            <a:extLst>
              <a:ext uri="{FF2B5EF4-FFF2-40B4-BE49-F238E27FC236}">
                <a16:creationId xmlns:a16="http://schemas.microsoft.com/office/drawing/2014/main" id="{0FC88720-1268-41CD-9759-D3035AE89BDE}"/>
              </a:ext>
            </a:extLst>
          </p:cNvPr>
          <p:cNvPicPr>
            <a:picLocks noChangeAspect="1"/>
          </p:cNvPicPr>
          <p:nvPr/>
        </p:nvPicPr>
        <p:blipFill rotWithShape="1">
          <a:blip r:embed="rId2">
            <a:extLst>
              <a:ext uri="{28A0092B-C50C-407E-A947-70E740481C1C}">
                <a14:useLocalDpi xmlns:a14="http://schemas.microsoft.com/office/drawing/2010/main" val="0"/>
              </a:ext>
            </a:extLst>
          </a:blip>
          <a:srcRect t="856" r="1190" b="17461"/>
          <a:stretch/>
        </p:blipFill>
        <p:spPr>
          <a:xfrm>
            <a:off x="0" y="551543"/>
            <a:ext cx="12206105" cy="6306457"/>
          </a:xfrm>
          <a:prstGeom prst="rect">
            <a:avLst/>
          </a:prstGeom>
        </p:spPr>
      </p:pic>
      <p:pic>
        <p:nvPicPr>
          <p:cNvPr id="13" name="Picture 12">
            <a:extLst>
              <a:ext uri="{FF2B5EF4-FFF2-40B4-BE49-F238E27FC236}">
                <a16:creationId xmlns:a16="http://schemas.microsoft.com/office/drawing/2014/main" id="{77B84923-274A-47D7-B61B-EF47482FC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354" y="4057558"/>
            <a:ext cx="1531167" cy="1022054"/>
          </a:xfrm>
          <a:prstGeom prst="rect">
            <a:avLst/>
          </a:prstGeom>
        </p:spPr>
      </p:pic>
      <p:pic>
        <p:nvPicPr>
          <p:cNvPr id="14" name="Picture 13">
            <a:extLst>
              <a:ext uri="{FF2B5EF4-FFF2-40B4-BE49-F238E27FC236}">
                <a16:creationId xmlns:a16="http://schemas.microsoft.com/office/drawing/2014/main" id="{D6E6782A-C1F6-477B-A288-224F36305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42642" y="1575641"/>
            <a:ext cx="655399" cy="1426814"/>
          </a:xfrm>
          <a:prstGeom prst="rect">
            <a:avLst/>
          </a:prstGeom>
        </p:spPr>
      </p:pic>
      <p:pic>
        <p:nvPicPr>
          <p:cNvPr id="15" name="Picture 14" descr="A house with a red door&#10;&#10;Description automatically generated with low confidence">
            <a:extLst>
              <a:ext uri="{FF2B5EF4-FFF2-40B4-BE49-F238E27FC236}">
                <a16:creationId xmlns:a16="http://schemas.microsoft.com/office/drawing/2014/main" id="{EA7821DF-9F8F-4F16-94F4-C594D2BE4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7485" y="1078794"/>
            <a:ext cx="2639966" cy="1923661"/>
          </a:xfrm>
          <a:prstGeom prst="rect">
            <a:avLst/>
          </a:prstGeom>
        </p:spPr>
      </p:pic>
      <p:pic>
        <p:nvPicPr>
          <p:cNvPr id="26" name="Picture 25">
            <a:extLst>
              <a:ext uri="{FF2B5EF4-FFF2-40B4-BE49-F238E27FC236}">
                <a16:creationId xmlns:a16="http://schemas.microsoft.com/office/drawing/2014/main" id="{469A25B1-78B4-4A7D-878F-8AE132EB62F6}"/>
              </a:ext>
            </a:extLst>
          </p:cNvPr>
          <p:cNvPicPr>
            <a:picLocks noChangeAspect="1"/>
          </p:cNvPicPr>
          <p:nvPr/>
        </p:nvPicPr>
        <p:blipFill>
          <a:blip r:embed="rId6">
            <a:clrChange>
              <a:clrFrom>
                <a:srgbClr val="080808"/>
              </a:clrFrom>
              <a:clrTo>
                <a:srgbClr val="080808">
                  <a:alpha val="0"/>
                </a:srgbClr>
              </a:clrTo>
            </a:clrChange>
          </a:blip>
          <a:stretch>
            <a:fillRect/>
          </a:stretch>
        </p:blipFill>
        <p:spPr>
          <a:xfrm rot="19080823">
            <a:off x="5259151" y="1903568"/>
            <a:ext cx="3909719" cy="3050863"/>
          </a:xfrm>
          <a:prstGeom prst="rect">
            <a:avLst/>
          </a:prstGeom>
        </p:spPr>
      </p:pic>
    </p:spTree>
    <p:extLst>
      <p:ext uri="{BB962C8B-B14F-4D97-AF65-F5344CB8AC3E}">
        <p14:creationId xmlns:p14="http://schemas.microsoft.com/office/powerpoint/2010/main" val="22225458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2172914"/>
            <a:ext cx="4754320" cy="507831"/>
          </a:xfrm>
          <a:prstGeom prst="rect">
            <a:avLst/>
          </a:prstGeom>
          <a:noFill/>
        </p:spPr>
        <p:txBody>
          <a:bodyPr wrap="square" rtlCol="0">
            <a:spAutoFit/>
          </a:bodyPr>
          <a:lstStyle/>
          <a:p>
            <a:pPr algn="ctr"/>
            <a:r>
              <a:rPr lang="en-US" sz="2700" b="1" i="0" dirty="0">
                <a:solidFill>
                  <a:schemeClr val="bg1"/>
                </a:solidFill>
                <a:effectLst/>
                <a:latin typeface="Merriweather Sans" panose="02000503060000020004" pitchFamily="50" charset="0"/>
              </a:rPr>
              <a:t>Methods Development</a:t>
            </a:r>
          </a:p>
        </p:txBody>
      </p:sp>
      <p:pic>
        <p:nvPicPr>
          <p:cNvPr id="3" name="Picture 2">
            <a:extLst>
              <a:ext uri="{FF2B5EF4-FFF2-40B4-BE49-F238E27FC236}">
                <a16:creationId xmlns:a16="http://schemas.microsoft.com/office/drawing/2014/main" id="{1DF09CB7-D71F-479F-B421-F8B65C6A57B7}"/>
              </a:ext>
            </a:extLst>
          </p:cNvPr>
          <p:cNvPicPr>
            <a:picLocks noChangeAspect="1"/>
          </p:cNvPicPr>
          <p:nvPr/>
        </p:nvPicPr>
        <p:blipFill rotWithShape="1">
          <a:blip r:embed="rId3"/>
          <a:srcRect l="48445" b="6666"/>
          <a:stretch/>
        </p:blipFill>
        <p:spPr>
          <a:xfrm>
            <a:off x="6081612" y="457200"/>
            <a:ext cx="5657088" cy="6400800"/>
          </a:xfrm>
          <a:prstGeom prst="rect">
            <a:avLst/>
          </a:prstGeom>
        </p:spPr>
      </p:pic>
    </p:spTree>
    <p:extLst>
      <p:ext uri="{BB962C8B-B14F-4D97-AF65-F5344CB8AC3E}">
        <p14:creationId xmlns:p14="http://schemas.microsoft.com/office/powerpoint/2010/main" val="1466242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Diagram&#10;&#10;Description automatically generated">
            <a:extLst>
              <a:ext uri="{FF2B5EF4-FFF2-40B4-BE49-F238E27FC236}">
                <a16:creationId xmlns:a16="http://schemas.microsoft.com/office/drawing/2014/main" id="{D4AFA73E-A01F-4F77-9FCC-6A6CC8731D37}"/>
              </a:ext>
            </a:extLst>
          </p:cNvPr>
          <p:cNvPicPr>
            <a:picLocks noChangeAspect="1"/>
          </p:cNvPicPr>
          <p:nvPr/>
        </p:nvPicPr>
        <p:blipFill rotWithShape="1">
          <a:blip r:embed="rId2">
            <a:extLst>
              <a:ext uri="{28A0092B-C50C-407E-A947-70E740481C1C}">
                <a14:useLocalDpi xmlns:a14="http://schemas.microsoft.com/office/drawing/2010/main" val="0"/>
              </a:ext>
            </a:extLst>
          </a:blip>
          <a:srcRect t="4533" b="7467"/>
          <a:stretch/>
        </p:blipFill>
        <p:spPr>
          <a:xfrm>
            <a:off x="609600" y="18291"/>
            <a:ext cx="10972800" cy="6035035"/>
          </a:xfrm>
          <a:prstGeom prst="rect">
            <a:avLst/>
          </a:prstGeom>
        </p:spPr>
      </p:pic>
    </p:spTree>
    <p:extLst>
      <p:ext uri="{BB962C8B-B14F-4D97-AF65-F5344CB8AC3E}">
        <p14:creationId xmlns:p14="http://schemas.microsoft.com/office/powerpoint/2010/main" val="4927695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6982AC-E810-479C-9F47-E971B74695D9}"/>
              </a:ext>
            </a:extLst>
          </p:cNvPr>
          <p:cNvSpPr txBox="1"/>
          <p:nvPr/>
        </p:nvSpPr>
        <p:spPr>
          <a:xfrm>
            <a:off x="7336538" y="6016749"/>
            <a:ext cx="1042416" cy="646331"/>
          </a:xfrm>
          <a:prstGeom prst="rect">
            <a:avLst/>
          </a:prstGeom>
          <a:noFill/>
        </p:spPr>
        <p:txBody>
          <a:bodyPr wrap="square" rtlCol="0">
            <a:spAutoFit/>
          </a:bodyPr>
          <a:lstStyle/>
          <a:p>
            <a:r>
              <a:rPr lang="en-US" sz="3600" dirty="0"/>
              <a:t>~8%</a:t>
            </a:r>
          </a:p>
        </p:txBody>
      </p:sp>
      <p:sp>
        <p:nvSpPr>
          <p:cNvPr id="4" name="TextBox 3">
            <a:extLst>
              <a:ext uri="{FF2B5EF4-FFF2-40B4-BE49-F238E27FC236}">
                <a16:creationId xmlns:a16="http://schemas.microsoft.com/office/drawing/2014/main" id="{3E2FC776-32D4-4D51-AD82-04638BFD0D50}"/>
              </a:ext>
            </a:extLst>
          </p:cNvPr>
          <p:cNvSpPr txBox="1"/>
          <p:nvPr/>
        </p:nvSpPr>
        <p:spPr>
          <a:xfrm>
            <a:off x="4596384" y="6016751"/>
            <a:ext cx="1042416" cy="646331"/>
          </a:xfrm>
          <a:prstGeom prst="rect">
            <a:avLst/>
          </a:prstGeom>
          <a:noFill/>
        </p:spPr>
        <p:txBody>
          <a:bodyPr wrap="square" rtlCol="0">
            <a:spAutoFit/>
          </a:bodyPr>
          <a:lstStyle/>
          <a:p>
            <a:r>
              <a:rPr lang="en-US" sz="3600" dirty="0"/>
              <a:t>&lt;1%</a:t>
            </a:r>
          </a:p>
        </p:txBody>
      </p:sp>
      <p:sp>
        <p:nvSpPr>
          <p:cNvPr id="5" name="TextBox 4">
            <a:extLst>
              <a:ext uri="{FF2B5EF4-FFF2-40B4-BE49-F238E27FC236}">
                <a16:creationId xmlns:a16="http://schemas.microsoft.com/office/drawing/2014/main" id="{83C1F1C0-6A90-4E14-B0EF-DAAA307A7C99}"/>
              </a:ext>
            </a:extLst>
          </p:cNvPr>
          <p:cNvSpPr txBox="1"/>
          <p:nvPr/>
        </p:nvSpPr>
        <p:spPr>
          <a:xfrm>
            <a:off x="1560576" y="6016744"/>
            <a:ext cx="1042416" cy="646331"/>
          </a:xfrm>
          <a:prstGeom prst="rect">
            <a:avLst/>
          </a:prstGeom>
          <a:noFill/>
        </p:spPr>
        <p:txBody>
          <a:bodyPr wrap="square" rtlCol="0">
            <a:spAutoFit/>
          </a:bodyPr>
          <a:lstStyle/>
          <a:p>
            <a:r>
              <a:rPr lang="en-US" sz="3600" dirty="0"/>
              <a:t>&lt;1%</a:t>
            </a:r>
          </a:p>
        </p:txBody>
      </p:sp>
      <p:sp>
        <p:nvSpPr>
          <p:cNvPr id="6" name="TextBox 5">
            <a:extLst>
              <a:ext uri="{FF2B5EF4-FFF2-40B4-BE49-F238E27FC236}">
                <a16:creationId xmlns:a16="http://schemas.microsoft.com/office/drawing/2014/main" id="{63984AB0-1608-4387-9F05-CDE2EA4FE750}"/>
              </a:ext>
            </a:extLst>
          </p:cNvPr>
          <p:cNvSpPr txBox="1"/>
          <p:nvPr/>
        </p:nvSpPr>
        <p:spPr>
          <a:xfrm>
            <a:off x="9625584" y="6035035"/>
            <a:ext cx="1240536" cy="646331"/>
          </a:xfrm>
          <a:prstGeom prst="rect">
            <a:avLst/>
          </a:prstGeom>
          <a:noFill/>
        </p:spPr>
        <p:txBody>
          <a:bodyPr wrap="square" rtlCol="0">
            <a:spAutoFit/>
          </a:bodyPr>
          <a:lstStyle/>
          <a:p>
            <a:r>
              <a:rPr lang="en-US" sz="3600" dirty="0"/>
              <a:t>~10%</a:t>
            </a:r>
          </a:p>
        </p:txBody>
      </p:sp>
      <p:pic>
        <p:nvPicPr>
          <p:cNvPr id="8" name="Picture 7" descr="Diagram&#10;&#10;Description automatically generated">
            <a:extLst>
              <a:ext uri="{FF2B5EF4-FFF2-40B4-BE49-F238E27FC236}">
                <a16:creationId xmlns:a16="http://schemas.microsoft.com/office/drawing/2014/main" id="{D4AFA73E-A01F-4F77-9FCC-6A6CC8731D37}"/>
              </a:ext>
            </a:extLst>
          </p:cNvPr>
          <p:cNvPicPr>
            <a:picLocks noChangeAspect="1"/>
          </p:cNvPicPr>
          <p:nvPr/>
        </p:nvPicPr>
        <p:blipFill rotWithShape="1">
          <a:blip r:embed="rId2">
            <a:extLst>
              <a:ext uri="{28A0092B-C50C-407E-A947-70E740481C1C}">
                <a14:useLocalDpi xmlns:a14="http://schemas.microsoft.com/office/drawing/2010/main" val="0"/>
              </a:ext>
            </a:extLst>
          </a:blip>
          <a:srcRect t="4533" b="7467"/>
          <a:stretch/>
        </p:blipFill>
        <p:spPr>
          <a:xfrm>
            <a:off x="609600" y="18291"/>
            <a:ext cx="10972800" cy="6035035"/>
          </a:xfrm>
          <a:prstGeom prst="rect">
            <a:avLst/>
          </a:prstGeom>
        </p:spPr>
      </p:pic>
    </p:spTree>
    <p:extLst>
      <p:ext uri="{BB962C8B-B14F-4D97-AF65-F5344CB8AC3E}">
        <p14:creationId xmlns:p14="http://schemas.microsoft.com/office/powerpoint/2010/main" val="2366301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D54AEC-0018-4714-9BB8-1D7F452C61D7}"/>
              </a:ext>
            </a:extLst>
          </p:cNvPr>
          <p:cNvPicPr>
            <a:picLocks noChangeAspect="1"/>
          </p:cNvPicPr>
          <p:nvPr/>
        </p:nvPicPr>
        <p:blipFill rotWithShape="1">
          <a:blip r:embed="rId2"/>
          <a:srcRect b="12267"/>
          <a:stretch/>
        </p:blipFill>
        <p:spPr>
          <a:xfrm>
            <a:off x="609600" y="420624"/>
            <a:ext cx="10972800" cy="6016752"/>
          </a:xfrm>
          <a:prstGeom prst="rect">
            <a:avLst/>
          </a:prstGeom>
        </p:spPr>
      </p:pic>
    </p:spTree>
    <p:extLst>
      <p:ext uri="{BB962C8B-B14F-4D97-AF65-F5344CB8AC3E}">
        <p14:creationId xmlns:p14="http://schemas.microsoft.com/office/powerpoint/2010/main" val="25318558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2172914"/>
            <a:ext cx="4754320" cy="923330"/>
          </a:xfrm>
          <a:prstGeom prst="rect">
            <a:avLst/>
          </a:prstGeom>
          <a:noFill/>
        </p:spPr>
        <p:txBody>
          <a:bodyPr wrap="square" rtlCol="0">
            <a:spAutoFit/>
          </a:bodyPr>
          <a:lstStyle/>
          <a:p>
            <a:pPr algn="ctr"/>
            <a:r>
              <a:rPr lang="en-US" sz="2700" b="1" i="0" dirty="0">
                <a:solidFill>
                  <a:schemeClr val="bg1"/>
                </a:solidFill>
                <a:effectLst/>
                <a:latin typeface="Merriweather Sans" panose="02000503060000020004" pitchFamily="50" charset="0"/>
              </a:rPr>
              <a:t>Average recovery from direct extraction is ~48%. </a:t>
            </a:r>
            <a:endParaRPr lang="en-US" sz="2700" dirty="0">
              <a:solidFill>
                <a:schemeClr val="bg1"/>
              </a:solidFill>
              <a:latin typeface="Merriweather Sans" panose="02000503060000020004" pitchFamily="50" charset="0"/>
            </a:endParaRPr>
          </a:p>
        </p:txBody>
      </p:sp>
      <p:pic>
        <p:nvPicPr>
          <p:cNvPr id="2" name="Picture 1">
            <a:extLst>
              <a:ext uri="{FF2B5EF4-FFF2-40B4-BE49-F238E27FC236}">
                <a16:creationId xmlns:a16="http://schemas.microsoft.com/office/drawing/2014/main" id="{155DD594-6229-4A41-9222-BA7280D8249B}"/>
              </a:ext>
            </a:extLst>
          </p:cNvPr>
          <p:cNvPicPr>
            <a:picLocks noChangeAspect="1"/>
          </p:cNvPicPr>
          <p:nvPr/>
        </p:nvPicPr>
        <p:blipFill>
          <a:blip r:embed="rId3"/>
          <a:stretch>
            <a:fillRect/>
          </a:stretch>
        </p:blipFill>
        <p:spPr>
          <a:xfrm>
            <a:off x="5463313" y="1362429"/>
            <a:ext cx="6531420" cy="5002933"/>
          </a:xfrm>
          <a:prstGeom prst="rect">
            <a:avLst/>
          </a:prstGeom>
        </p:spPr>
      </p:pic>
      <p:sp>
        <p:nvSpPr>
          <p:cNvPr id="6" name="TextBox 5">
            <a:extLst>
              <a:ext uri="{FF2B5EF4-FFF2-40B4-BE49-F238E27FC236}">
                <a16:creationId xmlns:a16="http://schemas.microsoft.com/office/drawing/2014/main" id="{4FE7D9C3-D937-4580-9BB5-DFD3B3B41F08}"/>
              </a:ext>
            </a:extLst>
          </p:cNvPr>
          <p:cNvSpPr txBox="1"/>
          <p:nvPr/>
        </p:nvSpPr>
        <p:spPr>
          <a:xfrm>
            <a:off x="9107085" y="6236208"/>
            <a:ext cx="2670048" cy="369332"/>
          </a:xfrm>
          <a:prstGeom prst="rect">
            <a:avLst/>
          </a:prstGeom>
          <a:noFill/>
        </p:spPr>
        <p:txBody>
          <a:bodyPr wrap="square" rtlCol="0">
            <a:spAutoFit/>
          </a:bodyPr>
          <a:lstStyle/>
          <a:p>
            <a:pPr algn="r"/>
            <a:r>
              <a:rPr lang="en-US" dirty="0"/>
              <a:t>N = 81</a:t>
            </a:r>
          </a:p>
        </p:txBody>
      </p:sp>
    </p:spTree>
    <p:extLst>
      <p:ext uri="{BB962C8B-B14F-4D97-AF65-F5344CB8AC3E}">
        <p14:creationId xmlns:p14="http://schemas.microsoft.com/office/powerpoint/2010/main" val="382575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picture containing diagram&#10;&#10;Description automatically generated">
            <a:extLst>
              <a:ext uri="{FF2B5EF4-FFF2-40B4-BE49-F238E27FC236}">
                <a16:creationId xmlns:a16="http://schemas.microsoft.com/office/drawing/2014/main" id="{AD34E3B5-EDE0-4E8A-BFF8-9FD201153700}"/>
              </a:ext>
            </a:extLst>
          </p:cNvPr>
          <p:cNvPicPr>
            <a:picLocks noChangeAspect="1"/>
          </p:cNvPicPr>
          <p:nvPr/>
        </p:nvPicPr>
        <p:blipFill rotWithShape="1">
          <a:blip r:embed="rId3">
            <a:extLst>
              <a:ext uri="{28A0092B-C50C-407E-A947-70E740481C1C}">
                <a14:useLocalDpi xmlns:a14="http://schemas.microsoft.com/office/drawing/2010/main" val="0"/>
              </a:ext>
            </a:extLst>
          </a:blip>
          <a:srcRect b="8000"/>
          <a:stretch/>
        </p:blipFill>
        <p:spPr>
          <a:xfrm>
            <a:off x="0" y="274320"/>
            <a:ext cx="12192000" cy="6309360"/>
          </a:xfrm>
          <a:prstGeom prst="rect">
            <a:avLst/>
          </a:prstGeom>
        </p:spPr>
      </p:pic>
    </p:spTree>
    <p:extLst>
      <p:ext uri="{BB962C8B-B14F-4D97-AF65-F5344CB8AC3E}">
        <p14:creationId xmlns:p14="http://schemas.microsoft.com/office/powerpoint/2010/main" val="8952257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9AD9EF6E-0AF9-446A-B15E-7BE7EEC637C8}"/>
              </a:ext>
            </a:extLst>
          </p:cNvPr>
          <p:cNvPicPr>
            <a:picLocks noChangeAspect="1"/>
          </p:cNvPicPr>
          <p:nvPr/>
        </p:nvPicPr>
        <p:blipFill rotWithShape="1">
          <a:blip r:embed="rId3">
            <a:extLst>
              <a:ext uri="{28A0092B-C50C-407E-A947-70E740481C1C}">
                <a14:useLocalDpi xmlns:a14="http://schemas.microsoft.com/office/drawing/2010/main" val="0"/>
              </a:ext>
            </a:extLst>
          </a:blip>
          <a:srcRect t="13867" b="9866"/>
          <a:stretch/>
        </p:blipFill>
        <p:spPr>
          <a:xfrm>
            <a:off x="0" y="813816"/>
            <a:ext cx="12192000" cy="5230368"/>
          </a:xfrm>
          <a:prstGeom prst="rect">
            <a:avLst/>
          </a:prstGeom>
        </p:spPr>
      </p:pic>
    </p:spTree>
    <p:extLst>
      <p:ext uri="{BB962C8B-B14F-4D97-AF65-F5344CB8AC3E}">
        <p14:creationId xmlns:p14="http://schemas.microsoft.com/office/powerpoint/2010/main" val="2623610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picture containing person, indoor, preparing&#10;&#10;Description automatically generated">
            <a:extLst>
              <a:ext uri="{FF2B5EF4-FFF2-40B4-BE49-F238E27FC236}">
                <a16:creationId xmlns:a16="http://schemas.microsoft.com/office/drawing/2014/main" id="{EDF0BC91-F38C-4BAC-864E-51F60B031448}"/>
              </a:ext>
            </a:extLst>
          </p:cNvPr>
          <p:cNvPicPr>
            <a:picLocks noChangeAspect="1"/>
          </p:cNvPicPr>
          <p:nvPr/>
        </p:nvPicPr>
        <p:blipFill rotWithShape="1">
          <a:blip r:embed="rId3">
            <a:extLst>
              <a:ext uri="{28A0092B-C50C-407E-A947-70E740481C1C}">
                <a14:useLocalDpi xmlns:a14="http://schemas.microsoft.com/office/drawing/2010/main" val="0"/>
              </a:ext>
            </a:extLst>
          </a:blip>
          <a:srcRect b="21978"/>
          <a:stretch/>
        </p:blipFill>
        <p:spPr>
          <a:xfrm>
            <a:off x="259295" y="360484"/>
            <a:ext cx="2523744" cy="2625441"/>
          </a:xfrm>
          <a:prstGeom prst="ellipse">
            <a:avLst/>
          </a:prstGeom>
        </p:spPr>
      </p:pic>
      <p:pic>
        <p:nvPicPr>
          <p:cNvPr id="27" name="Picture 26" descr="A picture containing person, indoor&#10;&#10;Description automatically generated">
            <a:extLst>
              <a:ext uri="{FF2B5EF4-FFF2-40B4-BE49-F238E27FC236}">
                <a16:creationId xmlns:a16="http://schemas.microsoft.com/office/drawing/2014/main" id="{C666FA0B-E818-473B-8D30-FB9A0E92A0B6}"/>
              </a:ext>
            </a:extLst>
          </p:cNvPr>
          <p:cNvPicPr>
            <a:picLocks noChangeAspect="1"/>
          </p:cNvPicPr>
          <p:nvPr/>
        </p:nvPicPr>
        <p:blipFill rotWithShape="1">
          <a:blip r:embed="rId4">
            <a:extLst>
              <a:ext uri="{28A0092B-C50C-407E-A947-70E740481C1C}">
                <a14:useLocalDpi xmlns:a14="http://schemas.microsoft.com/office/drawing/2010/main" val="0"/>
              </a:ext>
            </a:extLst>
          </a:blip>
          <a:srcRect b="24525"/>
          <a:stretch/>
        </p:blipFill>
        <p:spPr>
          <a:xfrm flipH="1">
            <a:off x="5645687" y="441794"/>
            <a:ext cx="2523744" cy="2641079"/>
          </a:xfrm>
          <a:prstGeom prst="ellipse">
            <a:avLst/>
          </a:prstGeom>
        </p:spPr>
      </p:pic>
      <p:pic>
        <p:nvPicPr>
          <p:cNvPr id="34" name="Picture 33" descr="A picture containing text, person, indoor, ceiling&#10;&#10;Description automatically generated">
            <a:extLst>
              <a:ext uri="{FF2B5EF4-FFF2-40B4-BE49-F238E27FC236}">
                <a16:creationId xmlns:a16="http://schemas.microsoft.com/office/drawing/2014/main" id="{325BC219-7998-4F29-8D26-10319538829C}"/>
              </a:ext>
            </a:extLst>
          </p:cNvPr>
          <p:cNvPicPr>
            <a:picLocks noChangeAspect="1"/>
          </p:cNvPicPr>
          <p:nvPr/>
        </p:nvPicPr>
        <p:blipFill rotWithShape="1">
          <a:blip r:embed="rId5">
            <a:extLst>
              <a:ext uri="{28A0092B-C50C-407E-A947-70E740481C1C}">
                <a14:useLocalDpi xmlns:a14="http://schemas.microsoft.com/office/drawing/2010/main" val="0"/>
              </a:ext>
            </a:extLst>
          </a:blip>
          <a:srcRect l="3656" t="18518" r="36152" b="39328"/>
          <a:stretch/>
        </p:blipFill>
        <p:spPr>
          <a:xfrm>
            <a:off x="3447765" y="3234834"/>
            <a:ext cx="2648235" cy="2472835"/>
          </a:xfrm>
          <a:prstGeom prst="ellipse">
            <a:avLst/>
          </a:prstGeom>
        </p:spPr>
      </p:pic>
      <p:pic>
        <p:nvPicPr>
          <p:cNvPr id="5" name="Graphic 4" descr="Back outline">
            <a:extLst>
              <a:ext uri="{FF2B5EF4-FFF2-40B4-BE49-F238E27FC236}">
                <a16:creationId xmlns:a16="http://schemas.microsoft.com/office/drawing/2014/main" id="{8D90BEA7-EC8A-4699-A98E-737C957D3C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154224">
            <a:off x="3248767" y="444758"/>
            <a:ext cx="1829386" cy="1829386"/>
          </a:xfrm>
          <a:prstGeom prst="rect">
            <a:avLst/>
          </a:prstGeom>
        </p:spPr>
      </p:pic>
      <p:pic>
        <p:nvPicPr>
          <p:cNvPr id="7" name="Graphic 6" descr="Back outline">
            <a:extLst>
              <a:ext uri="{FF2B5EF4-FFF2-40B4-BE49-F238E27FC236}">
                <a16:creationId xmlns:a16="http://schemas.microsoft.com/office/drawing/2014/main" id="{A9ED9CD2-3B55-49FC-B536-DD73D530625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1001000">
            <a:off x="6816718" y="3826998"/>
            <a:ext cx="1828800" cy="1828800"/>
          </a:xfrm>
          <a:prstGeom prst="rect">
            <a:avLst/>
          </a:prstGeom>
        </p:spPr>
      </p:pic>
      <p:pic>
        <p:nvPicPr>
          <p:cNvPr id="6" name="Picture 5" descr="A picture containing text, indoor, floor, person&#10;&#10;Description automatically generated">
            <a:extLst>
              <a:ext uri="{FF2B5EF4-FFF2-40B4-BE49-F238E27FC236}">
                <a16:creationId xmlns:a16="http://schemas.microsoft.com/office/drawing/2014/main" id="{1B6BF80E-40DA-4820-A697-3451EBCFF945}"/>
              </a:ext>
            </a:extLst>
          </p:cNvPr>
          <p:cNvPicPr>
            <a:picLocks noChangeAspect="1"/>
          </p:cNvPicPr>
          <p:nvPr/>
        </p:nvPicPr>
        <p:blipFill rotWithShape="1">
          <a:blip r:embed="rId10">
            <a:extLst>
              <a:ext uri="{28A0092B-C50C-407E-A947-70E740481C1C}">
                <a14:useLocalDpi xmlns:a14="http://schemas.microsoft.com/office/drawing/2010/main" val="0"/>
              </a:ext>
            </a:extLst>
          </a:blip>
          <a:srcRect l="12082" t="20704" r="3085" b="17744"/>
          <a:stretch/>
        </p:blipFill>
        <p:spPr>
          <a:xfrm>
            <a:off x="9092463" y="3980987"/>
            <a:ext cx="2640624" cy="2554608"/>
          </a:xfrm>
          <a:prstGeom prst="ellipse">
            <a:avLst/>
          </a:prstGeom>
        </p:spPr>
      </p:pic>
    </p:spTree>
    <p:extLst>
      <p:ext uri="{BB962C8B-B14F-4D97-AF65-F5344CB8AC3E}">
        <p14:creationId xmlns:p14="http://schemas.microsoft.com/office/powerpoint/2010/main" val="2451754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95D02-CBAE-4A0C-9318-80EEEE568752}"/>
              </a:ext>
            </a:extLst>
          </p:cNvPr>
          <p:cNvPicPr>
            <a:picLocks noChangeAspect="1"/>
          </p:cNvPicPr>
          <p:nvPr/>
        </p:nvPicPr>
        <p:blipFill rotWithShape="1">
          <a:blip r:embed="rId2"/>
          <a:srcRect b="6829"/>
          <a:stretch/>
        </p:blipFill>
        <p:spPr>
          <a:xfrm>
            <a:off x="609600" y="234175"/>
            <a:ext cx="10972800" cy="6389649"/>
          </a:xfrm>
          <a:prstGeom prst="rect">
            <a:avLst/>
          </a:prstGeom>
        </p:spPr>
      </p:pic>
      <p:pic>
        <p:nvPicPr>
          <p:cNvPr id="5" name="Picture 4">
            <a:extLst>
              <a:ext uri="{FF2B5EF4-FFF2-40B4-BE49-F238E27FC236}">
                <a16:creationId xmlns:a16="http://schemas.microsoft.com/office/drawing/2014/main" id="{0F519E3E-A158-4B11-8E94-DAE29D02A252}"/>
              </a:ext>
            </a:extLst>
          </p:cNvPr>
          <p:cNvPicPr>
            <a:picLocks noChangeAspect="1"/>
          </p:cNvPicPr>
          <p:nvPr/>
        </p:nvPicPr>
        <p:blipFill rotWithShape="1">
          <a:blip r:embed="rId2">
            <a:duotone>
              <a:schemeClr val="bg2">
                <a:shade val="45000"/>
                <a:satMod val="135000"/>
              </a:schemeClr>
              <a:prstClr val="white"/>
            </a:duotone>
          </a:blip>
          <a:srcRect b="65370"/>
          <a:stretch/>
        </p:blipFill>
        <p:spPr>
          <a:xfrm>
            <a:off x="762000" y="386575"/>
            <a:ext cx="10972800" cy="2374913"/>
          </a:xfrm>
          <a:prstGeom prst="rect">
            <a:avLst/>
          </a:prstGeom>
        </p:spPr>
      </p:pic>
      <p:pic>
        <p:nvPicPr>
          <p:cNvPr id="6" name="Picture 5">
            <a:extLst>
              <a:ext uri="{FF2B5EF4-FFF2-40B4-BE49-F238E27FC236}">
                <a16:creationId xmlns:a16="http://schemas.microsoft.com/office/drawing/2014/main" id="{50BCC340-8701-449F-9BAE-860261F3BEBA}"/>
              </a:ext>
            </a:extLst>
          </p:cNvPr>
          <p:cNvPicPr>
            <a:picLocks noChangeAspect="1"/>
          </p:cNvPicPr>
          <p:nvPr/>
        </p:nvPicPr>
        <p:blipFill rotWithShape="1">
          <a:blip r:embed="rId2">
            <a:duotone>
              <a:schemeClr val="bg2">
                <a:shade val="45000"/>
                <a:satMod val="135000"/>
              </a:schemeClr>
              <a:prstClr val="white"/>
            </a:duotone>
          </a:blip>
          <a:srcRect l="63722" t="30363" b="6829"/>
          <a:stretch/>
        </p:blipFill>
        <p:spPr>
          <a:xfrm>
            <a:off x="7754112" y="2468880"/>
            <a:ext cx="3980688" cy="4307344"/>
          </a:xfrm>
          <a:prstGeom prst="rect">
            <a:avLst/>
          </a:prstGeom>
        </p:spPr>
      </p:pic>
    </p:spTree>
    <p:extLst>
      <p:ext uri="{BB962C8B-B14F-4D97-AF65-F5344CB8AC3E}">
        <p14:creationId xmlns:p14="http://schemas.microsoft.com/office/powerpoint/2010/main" val="3185761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257B63-E4A2-4905-B167-AA3AF5B4E9B9}"/>
              </a:ext>
            </a:extLst>
          </p:cNvPr>
          <p:cNvPicPr>
            <a:picLocks noChangeAspect="1"/>
          </p:cNvPicPr>
          <p:nvPr/>
        </p:nvPicPr>
        <p:blipFill>
          <a:blip r:embed="rId2"/>
          <a:stretch>
            <a:fillRect/>
          </a:stretch>
        </p:blipFill>
        <p:spPr>
          <a:xfrm>
            <a:off x="694682" y="643467"/>
            <a:ext cx="8670919" cy="5571066"/>
          </a:xfrm>
          <a:prstGeom prst="rect">
            <a:avLst/>
          </a:prstGeom>
        </p:spPr>
      </p:pic>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02588" y="2689412"/>
            <a:ext cx="68131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336459" y="2489357"/>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336458" y="31694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3369527"/>
            <a:ext cx="68131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86BB6BD-9B4B-4A99-8FE9-37C48A316231}"/>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Tree>
    <p:extLst>
      <p:ext uri="{BB962C8B-B14F-4D97-AF65-F5344CB8AC3E}">
        <p14:creationId xmlns:p14="http://schemas.microsoft.com/office/powerpoint/2010/main" val="2330657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EF4FB"/>
        </a:solidFill>
        <a:effectLst/>
      </p:bgPr>
    </p:bg>
    <p:spTree>
      <p:nvGrpSpPr>
        <p:cNvPr id="1" name=""/>
        <p:cNvGrpSpPr/>
        <p:nvPr/>
      </p:nvGrpSpPr>
      <p:grpSpPr>
        <a:xfrm>
          <a:off x="0" y="0"/>
          <a:ext cx="0" cy="0"/>
          <a:chOff x="0" y="0"/>
          <a:chExt cx="0" cy="0"/>
        </a:xfrm>
      </p:grpSpPr>
      <p:pic>
        <p:nvPicPr>
          <p:cNvPr id="3" name="Picture 2" descr="A picture containing arrow&#10;&#10;Description automatically generated">
            <a:extLst>
              <a:ext uri="{FF2B5EF4-FFF2-40B4-BE49-F238E27FC236}">
                <a16:creationId xmlns:a16="http://schemas.microsoft.com/office/drawing/2014/main" id="{0FC88720-1268-41CD-9759-D3035AE89BDE}"/>
              </a:ext>
            </a:extLst>
          </p:cNvPr>
          <p:cNvPicPr>
            <a:picLocks noChangeAspect="1"/>
          </p:cNvPicPr>
          <p:nvPr/>
        </p:nvPicPr>
        <p:blipFill rotWithShape="1">
          <a:blip r:embed="rId2">
            <a:extLst>
              <a:ext uri="{28A0092B-C50C-407E-A947-70E740481C1C}">
                <a14:useLocalDpi xmlns:a14="http://schemas.microsoft.com/office/drawing/2010/main" val="0"/>
              </a:ext>
            </a:extLst>
          </a:blip>
          <a:srcRect t="856" r="1190" b="17461"/>
          <a:stretch/>
        </p:blipFill>
        <p:spPr>
          <a:xfrm>
            <a:off x="0" y="551543"/>
            <a:ext cx="12206105" cy="6306457"/>
          </a:xfrm>
          <a:prstGeom prst="rect">
            <a:avLst/>
          </a:prstGeom>
        </p:spPr>
      </p:pic>
      <p:pic>
        <p:nvPicPr>
          <p:cNvPr id="13" name="Picture 12">
            <a:extLst>
              <a:ext uri="{FF2B5EF4-FFF2-40B4-BE49-F238E27FC236}">
                <a16:creationId xmlns:a16="http://schemas.microsoft.com/office/drawing/2014/main" id="{77B84923-274A-47D7-B61B-EF47482FC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354" y="4057558"/>
            <a:ext cx="1531167" cy="1022054"/>
          </a:xfrm>
          <a:prstGeom prst="rect">
            <a:avLst/>
          </a:prstGeom>
        </p:spPr>
      </p:pic>
      <p:pic>
        <p:nvPicPr>
          <p:cNvPr id="14" name="Picture 13">
            <a:extLst>
              <a:ext uri="{FF2B5EF4-FFF2-40B4-BE49-F238E27FC236}">
                <a16:creationId xmlns:a16="http://schemas.microsoft.com/office/drawing/2014/main" id="{D6E6782A-C1F6-477B-A288-224F36305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42642" y="1575641"/>
            <a:ext cx="655399" cy="1426814"/>
          </a:xfrm>
          <a:prstGeom prst="rect">
            <a:avLst/>
          </a:prstGeom>
        </p:spPr>
      </p:pic>
      <p:pic>
        <p:nvPicPr>
          <p:cNvPr id="15" name="Picture 14" descr="A house with a red door&#10;&#10;Description automatically generated with low confidence">
            <a:extLst>
              <a:ext uri="{FF2B5EF4-FFF2-40B4-BE49-F238E27FC236}">
                <a16:creationId xmlns:a16="http://schemas.microsoft.com/office/drawing/2014/main" id="{EA7821DF-9F8F-4F16-94F4-C594D2BE4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7485" y="1078794"/>
            <a:ext cx="2639966" cy="1923661"/>
          </a:xfrm>
          <a:prstGeom prst="rect">
            <a:avLst/>
          </a:prstGeom>
        </p:spPr>
      </p:pic>
      <p:pic>
        <p:nvPicPr>
          <p:cNvPr id="26" name="Picture 25">
            <a:extLst>
              <a:ext uri="{FF2B5EF4-FFF2-40B4-BE49-F238E27FC236}">
                <a16:creationId xmlns:a16="http://schemas.microsoft.com/office/drawing/2014/main" id="{469A25B1-78B4-4A7D-878F-8AE132EB62F6}"/>
              </a:ext>
            </a:extLst>
          </p:cNvPr>
          <p:cNvPicPr>
            <a:picLocks noChangeAspect="1"/>
          </p:cNvPicPr>
          <p:nvPr/>
        </p:nvPicPr>
        <p:blipFill>
          <a:blip r:embed="rId6">
            <a:clrChange>
              <a:clrFrom>
                <a:srgbClr val="080808"/>
              </a:clrFrom>
              <a:clrTo>
                <a:srgbClr val="080808">
                  <a:alpha val="0"/>
                </a:srgbClr>
              </a:clrTo>
            </a:clrChange>
          </a:blip>
          <a:stretch>
            <a:fillRect/>
          </a:stretch>
        </p:blipFill>
        <p:spPr>
          <a:xfrm rot="19080823">
            <a:off x="5259151" y="1903568"/>
            <a:ext cx="3909719" cy="3050863"/>
          </a:xfrm>
          <a:prstGeom prst="rect">
            <a:avLst/>
          </a:prstGeom>
        </p:spPr>
      </p:pic>
      <p:pic>
        <p:nvPicPr>
          <p:cNvPr id="27" name="Picture 26">
            <a:extLst>
              <a:ext uri="{FF2B5EF4-FFF2-40B4-BE49-F238E27FC236}">
                <a16:creationId xmlns:a16="http://schemas.microsoft.com/office/drawing/2014/main" id="{03192B19-055F-44B7-A1DF-3B7B4412E8BE}"/>
              </a:ext>
            </a:extLst>
          </p:cNvPr>
          <p:cNvPicPr>
            <a:picLocks noChangeAspect="1"/>
          </p:cNvPicPr>
          <p:nvPr/>
        </p:nvPicPr>
        <p:blipFill>
          <a:blip r:embed="rId7">
            <a:clrChange>
              <a:clrFrom>
                <a:srgbClr val="080808"/>
              </a:clrFrom>
              <a:clrTo>
                <a:srgbClr val="080808">
                  <a:alpha val="0"/>
                </a:srgbClr>
              </a:clrTo>
            </a:clrChange>
          </a:blip>
          <a:stretch>
            <a:fillRect/>
          </a:stretch>
        </p:blipFill>
        <p:spPr>
          <a:xfrm rot="12292923">
            <a:off x="615782" y="3581609"/>
            <a:ext cx="2808486" cy="1994598"/>
          </a:xfrm>
          <a:prstGeom prst="rect">
            <a:avLst/>
          </a:prstGeom>
        </p:spPr>
      </p:pic>
    </p:spTree>
    <p:extLst>
      <p:ext uri="{BB962C8B-B14F-4D97-AF65-F5344CB8AC3E}">
        <p14:creationId xmlns:p14="http://schemas.microsoft.com/office/powerpoint/2010/main" val="17501193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Tree>
    <p:extLst>
      <p:ext uri="{BB962C8B-B14F-4D97-AF65-F5344CB8AC3E}">
        <p14:creationId xmlns:p14="http://schemas.microsoft.com/office/powerpoint/2010/main" val="4145273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19" name="Rectangle: Rounded Corners 18">
            <a:extLst>
              <a:ext uri="{FF2B5EF4-FFF2-40B4-BE49-F238E27FC236}">
                <a16:creationId xmlns:a16="http://schemas.microsoft.com/office/drawing/2014/main" id="{E13EAFEF-1555-432A-9B61-511A2754081B}"/>
              </a:ext>
            </a:extLst>
          </p:cNvPr>
          <p:cNvSpPr/>
          <p:nvPr/>
        </p:nvSpPr>
        <p:spPr>
          <a:xfrm>
            <a:off x="3456342" y="1115372"/>
            <a:ext cx="212993"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5577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18" name="Rectangle: Rounded Corners 17">
            <a:extLst>
              <a:ext uri="{FF2B5EF4-FFF2-40B4-BE49-F238E27FC236}">
                <a16:creationId xmlns:a16="http://schemas.microsoft.com/office/drawing/2014/main" id="{9586EF94-A726-4144-B126-772FC495EB96}"/>
              </a:ext>
            </a:extLst>
          </p:cNvPr>
          <p:cNvSpPr/>
          <p:nvPr/>
        </p:nvSpPr>
        <p:spPr>
          <a:xfrm>
            <a:off x="3785952" y="1115371"/>
            <a:ext cx="212993"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816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18" name="Rectangle: Rounded Corners 17">
            <a:extLst>
              <a:ext uri="{FF2B5EF4-FFF2-40B4-BE49-F238E27FC236}">
                <a16:creationId xmlns:a16="http://schemas.microsoft.com/office/drawing/2014/main" id="{9586EF94-A726-4144-B126-772FC495EB96}"/>
              </a:ext>
            </a:extLst>
          </p:cNvPr>
          <p:cNvSpPr/>
          <p:nvPr/>
        </p:nvSpPr>
        <p:spPr>
          <a:xfrm>
            <a:off x="4648000" y="1093422"/>
            <a:ext cx="212993"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91215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18" name="Rectangle: Rounded Corners 17">
            <a:extLst>
              <a:ext uri="{FF2B5EF4-FFF2-40B4-BE49-F238E27FC236}">
                <a16:creationId xmlns:a16="http://schemas.microsoft.com/office/drawing/2014/main" id="{9586EF94-A726-4144-B126-772FC495EB96}"/>
              </a:ext>
            </a:extLst>
          </p:cNvPr>
          <p:cNvSpPr/>
          <p:nvPr/>
        </p:nvSpPr>
        <p:spPr>
          <a:xfrm>
            <a:off x="5055624" y="1090670"/>
            <a:ext cx="212993"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0003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2" name="Rectangle: Rounded Corners 1">
            <a:extLst>
              <a:ext uri="{FF2B5EF4-FFF2-40B4-BE49-F238E27FC236}">
                <a16:creationId xmlns:a16="http://schemas.microsoft.com/office/drawing/2014/main" id="{070C630D-29C3-4809-861F-1E1AA1522C74}"/>
              </a:ext>
            </a:extLst>
          </p:cNvPr>
          <p:cNvSpPr/>
          <p:nvPr/>
        </p:nvSpPr>
        <p:spPr>
          <a:xfrm>
            <a:off x="5883007" y="1046602"/>
            <a:ext cx="925416"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40633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2" name="Rectangle: Rounded Corners 1">
            <a:extLst>
              <a:ext uri="{FF2B5EF4-FFF2-40B4-BE49-F238E27FC236}">
                <a16:creationId xmlns:a16="http://schemas.microsoft.com/office/drawing/2014/main" id="{070C630D-29C3-4809-861F-1E1AA1522C74}"/>
              </a:ext>
            </a:extLst>
          </p:cNvPr>
          <p:cNvSpPr/>
          <p:nvPr/>
        </p:nvSpPr>
        <p:spPr>
          <a:xfrm>
            <a:off x="6731306" y="1079652"/>
            <a:ext cx="848299"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50565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18" name="Rectangle: Rounded Corners 17">
            <a:extLst>
              <a:ext uri="{FF2B5EF4-FFF2-40B4-BE49-F238E27FC236}">
                <a16:creationId xmlns:a16="http://schemas.microsoft.com/office/drawing/2014/main" id="{664982C1-3C45-4019-A17F-77C8F7726A4F}"/>
              </a:ext>
            </a:extLst>
          </p:cNvPr>
          <p:cNvSpPr/>
          <p:nvPr/>
        </p:nvSpPr>
        <p:spPr>
          <a:xfrm>
            <a:off x="7711807" y="1090669"/>
            <a:ext cx="212993"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9105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
        <p:nvSpPr>
          <p:cNvPr id="2" name="Rectangle: Rounded Corners 1">
            <a:extLst>
              <a:ext uri="{FF2B5EF4-FFF2-40B4-BE49-F238E27FC236}">
                <a16:creationId xmlns:a16="http://schemas.microsoft.com/office/drawing/2014/main" id="{070C630D-29C3-4809-861F-1E1AA1522C74}"/>
              </a:ext>
            </a:extLst>
          </p:cNvPr>
          <p:cNvSpPr/>
          <p:nvPr/>
        </p:nvSpPr>
        <p:spPr>
          <a:xfrm>
            <a:off x="8416886" y="1079652"/>
            <a:ext cx="373947" cy="4538951"/>
          </a:xfrm>
          <a:prstGeom prst="roundRect">
            <a:avLst/>
          </a:prstGeom>
          <a:solidFill>
            <a:srgbClr val="BA0C2F">
              <a:alpha val="15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9128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0C63F935-8C69-47C2-963C-612F3F46CC75}"/>
              </a:ext>
            </a:extLst>
          </p:cNvPr>
          <p:cNvCxnSpPr>
            <a:cxnSpLocks/>
          </p:cNvCxnSpPr>
          <p:nvPr/>
        </p:nvCxnSpPr>
        <p:spPr>
          <a:xfrm>
            <a:off x="9583270" y="1667436"/>
            <a:ext cx="546848" cy="0"/>
          </a:xfrm>
          <a:prstGeom prst="line">
            <a:avLst/>
          </a:prstGeom>
          <a:ln w="38100">
            <a:solidFill>
              <a:srgbClr val="22A17B"/>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7409C10-F1B6-45F1-9E02-E1D6775207E8}"/>
              </a:ext>
            </a:extLst>
          </p:cNvPr>
          <p:cNvSpPr txBox="1"/>
          <p:nvPr/>
        </p:nvSpPr>
        <p:spPr>
          <a:xfrm>
            <a:off x="10273635" y="1467381"/>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N1</a:t>
            </a:r>
          </a:p>
        </p:txBody>
      </p:sp>
      <p:sp>
        <p:nvSpPr>
          <p:cNvPr id="12" name="TextBox 11">
            <a:extLst>
              <a:ext uri="{FF2B5EF4-FFF2-40B4-BE49-F238E27FC236}">
                <a16:creationId xmlns:a16="http://schemas.microsoft.com/office/drawing/2014/main" id="{1FACAF89-0653-4327-AEB1-538046DAAE96}"/>
              </a:ext>
            </a:extLst>
          </p:cNvPr>
          <p:cNvSpPr txBox="1"/>
          <p:nvPr/>
        </p:nvSpPr>
        <p:spPr>
          <a:xfrm>
            <a:off x="10273634" y="1950272"/>
            <a:ext cx="64891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N2</a:t>
            </a:r>
          </a:p>
        </p:txBody>
      </p:sp>
      <p:cxnSp>
        <p:nvCxnSpPr>
          <p:cNvPr id="13" name="Straight Connector 12">
            <a:extLst>
              <a:ext uri="{FF2B5EF4-FFF2-40B4-BE49-F238E27FC236}">
                <a16:creationId xmlns:a16="http://schemas.microsoft.com/office/drawing/2014/main" id="{D7F468A3-FA2C-44D5-83F9-7CBA0D4CFCE4}"/>
              </a:ext>
            </a:extLst>
          </p:cNvPr>
          <p:cNvCxnSpPr>
            <a:cxnSpLocks/>
          </p:cNvCxnSpPr>
          <p:nvPr/>
        </p:nvCxnSpPr>
        <p:spPr>
          <a:xfrm>
            <a:off x="9583270" y="2150327"/>
            <a:ext cx="546848" cy="0"/>
          </a:xfrm>
          <a:prstGeom prst="line">
            <a:avLst/>
          </a:prstGeom>
          <a:ln w="38100">
            <a:solidFill>
              <a:srgbClr val="E18844"/>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0F134830-EEE2-4C38-A895-44E758801791}"/>
              </a:ext>
            </a:extLst>
          </p:cNvPr>
          <p:cNvPicPr>
            <a:picLocks noChangeAspect="1"/>
          </p:cNvPicPr>
          <p:nvPr/>
        </p:nvPicPr>
        <p:blipFill>
          <a:blip r:embed="rId2"/>
          <a:stretch>
            <a:fillRect/>
          </a:stretch>
        </p:blipFill>
        <p:spPr>
          <a:xfrm>
            <a:off x="556459" y="845168"/>
            <a:ext cx="8910194" cy="5167664"/>
          </a:xfrm>
          <a:prstGeom prst="rect">
            <a:avLst/>
          </a:prstGeom>
        </p:spPr>
      </p:pic>
      <p:cxnSp>
        <p:nvCxnSpPr>
          <p:cNvPr id="14" name="Straight Connector 13">
            <a:extLst>
              <a:ext uri="{FF2B5EF4-FFF2-40B4-BE49-F238E27FC236}">
                <a16:creationId xmlns:a16="http://schemas.microsoft.com/office/drawing/2014/main" id="{7552587A-99EF-403D-8CDD-3A6044C513F9}"/>
              </a:ext>
            </a:extLst>
          </p:cNvPr>
          <p:cNvCxnSpPr>
            <a:cxnSpLocks/>
          </p:cNvCxnSpPr>
          <p:nvPr/>
        </p:nvCxnSpPr>
        <p:spPr>
          <a:xfrm>
            <a:off x="9583270" y="4724401"/>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2E9B3FE-ECD5-446B-AC7C-53EF53925EA2}"/>
              </a:ext>
            </a:extLst>
          </p:cNvPr>
          <p:cNvSpPr txBox="1"/>
          <p:nvPr/>
        </p:nvSpPr>
        <p:spPr>
          <a:xfrm>
            <a:off x="9839989" y="4524346"/>
            <a:ext cx="211350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Daily Cases</a:t>
            </a:r>
          </a:p>
        </p:txBody>
      </p:sp>
      <p:sp>
        <p:nvSpPr>
          <p:cNvPr id="16" name="TextBox 15">
            <a:extLst>
              <a:ext uri="{FF2B5EF4-FFF2-40B4-BE49-F238E27FC236}">
                <a16:creationId xmlns:a16="http://schemas.microsoft.com/office/drawing/2014/main" id="{E20CC2F4-754F-4949-BA23-A70EF1F9CC2F}"/>
              </a:ext>
            </a:extLst>
          </p:cNvPr>
          <p:cNvSpPr txBox="1"/>
          <p:nvPr/>
        </p:nvSpPr>
        <p:spPr>
          <a:xfrm>
            <a:off x="10171590" y="5007237"/>
            <a:ext cx="133378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7-Day Avg</a:t>
            </a:r>
          </a:p>
        </p:txBody>
      </p:sp>
      <p:cxnSp>
        <p:nvCxnSpPr>
          <p:cNvPr id="17" name="Straight Connector 16">
            <a:extLst>
              <a:ext uri="{FF2B5EF4-FFF2-40B4-BE49-F238E27FC236}">
                <a16:creationId xmlns:a16="http://schemas.microsoft.com/office/drawing/2014/main" id="{65D16DD9-CE6A-42E0-82DB-8995EF369742}"/>
              </a:ext>
            </a:extLst>
          </p:cNvPr>
          <p:cNvCxnSpPr>
            <a:cxnSpLocks/>
          </p:cNvCxnSpPr>
          <p:nvPr/>
        </p:nvCxnSpPr>
        <p:spPr>
          <a:xfrm>
            <a:off x="9583270" y="5207292"/>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BEFCBBB-4FCD-4525-BBCB-173ED04F3039}"/>
              </a:ext>
            </a:extLst>
          </p:cNvPr>
          <p:cNvSpPr txBox="1"/>
          <p:nvPr/>
        </p:nvSpPr>
        <p:spPr>
          <a:xfrm>
            <a:off x="1322025" y="539633"/>
            <a:ext cx="7919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Total Viral Load of SARS-CoV-2 Viral RNA in Wastewater from Athens-Clarke County</a:t>
            </a:r>
          </a:p>
        </p:txBody>
      </p:sp>
    </p:spTree>
    <p:extLst>
      <p:ext uri="{BB962C8B-B14F-4D97-AF65-F5344CB8AC3E}">
        <p14:creationId xmlns:p14="http://schemas.microsoft.com/office/powerpoint/2010/main" val="49886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EF4FB"/>
        </a:solidFill>
        <a:effectLst/>
      </p:bgPr>
    </p:bg>
    <p:spTree>
      <p:nvGrpSpPr>
        <p:cNvPr id="1" name=""/>
        <p:cNvGrpSpPr/>
        <p:nvPr/>
      </p:nvGrpSpPr>
      <p:grpSpPr>
        <a:xfrm>
          <a:off x="0" y="0"/>
          <a:ext cx="0" cy="0"/>
          <a:chOff x="0" y="0"/>
          <a:chExt cx="0" cy="0"/>
        </a:xfrm>
      </p:grpSpPr>
      <p:pic>
        <p:nvPicPr>
          <p:cNvPr id="3" name="Picture 2" descr="A picture containing arrow&#10;&#10;Description automatically generated">
            <a:extLst>
              <a:ext uri="{FF2B5EF4-FFF2-40B4-BE49-F238E27FC236}">
                <a16:creationId xmlns:a16="http://schemas.microsoft.com/office/drawing/2014/main" id="{0FC88720-1268-41CD-9759-D3035AE89BDE}"/>
              </a:ext>
            </a:extLst>
          </p:cNvPr>
          <p:cNvPicPr>
            <a:picLocks noChangeAspect="1"/>
          </p:cNvPicPr>
          <p:nvPr/>
        </p:nvPicPr>
        <p:blipFill rotWithShape="1">
          <a:blip r:embed="rId2">
            <a:extLst>
              <a:ext uri="{28A0092B-C50C-407E-A947-70E740481C1C}">
                <a14:useLocalDpi xmlns:a14="http://schemas.microsoft.com/office/drawing/2010/main" val="0"/>
              </a:ext>
            </a:extLst>
          </a:blip>
          <a:srcRect t="856" r="1190" b="17461"/>
          <a:stretch/>
        </p:blipFill>
        <p:spPr>
          <a:xfrm>
            <a:off x="0" y="551543"/>
            <a:ext cx="12206105" cy="6306457"/>
          </a:xfrm>
          <a:prstGeom prst="rect">
            <a:avLst/>
          </a:prstGeom>
        </p:spPr>
      </p:pic>
      <p:pic>
        <p:nvPicPr>
          <p:cNvPr id="13" name="Picture 12">
            <a:extLst>
              <a:ext uri="{FF2B5EF4-FFF2-40B4-BE49-F238E27FC236}">
                <a16:creationId xmlns:a16="http://schemas.microsoft.com/office/drawing/2014/main" id="{77B84923-274A-47D7-B61B-EF47482FC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354" y="4057558"/>
            <a:ext cx="1531167" cy="1022054"/>
          </a:xfrm>
          <a:prstGeom prst="rect">
            <a:avLst/>
          </a:prstGeom>
        </p:spPr>
      </p:pic>
      <p:pic>
        <p:nvPicPr>
          <p:cNvPr id="14" name="Picture 13">
            <a:extLst>
              <a:ext uri="{FF2B5EF4-FFF2-40B4-BE49-F238E27FC236}">
                <a16:creationId xmlns:a16="http://schemas.microsoft.com/office/drawing/2014/main" id="{D6E6782A-C1F6-477B-A288-224F363058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1242642" y="1575641"/>
            <a:ext cx="655399" cy="1426814"/>
          </a:xfrm>
          <a:prstGeom prst="rect">
            <a:avLst/>
          </a:prstGeom>
        </p:spPr>
      </p:pic>
      <p:pic>
        <p:nvPicPr>
          <p:cNvPr id="15" name="Picture 14" descr="A house with a red door&#10;&#10;Description automatically generated with low confidence">
            <a:extLst>
              <a:ext uri="{FF2B5EF4-FFF2-40B4-BE49-F238E27FC236}">
                <a16:creationId xmlns:a16="http://schemas.microsoft.com/office/drawing/2014/main" id="{EA7821DF-9F8F-4F16-94F4-C594D2BE49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257485" y="1078794"/>
            <a:ext cx="2639966" cy="1923661"/>
          </a:xfrm>
          <a:prstGeom prst="rect">
            <a:avLst/>
          </a:prstGeom>
        </p:spPr>
      </p:pic>
      <p:pic>
        <p:nvPicPr>
          <p:cNvPr id="2" name="Picture 1">
            <a:extLst>
              <a:ext uri="{FF2B5EF4-FFF2-40B4-BE49-F238E27FC236}">
                <a16:creationId xmlns:a16="http://schemas.microsoft.com/office/drawing/2014/main" id="{8BFA790B-FCAF-4D13-A8AF-9CEEA670E524}"/>
              </a:ext>
            </a:extLst>
          </p:cNvPr>
          <p:cNvPicPr>
            <a:picLocks noChangeAspect="1"/>
          </p:cNvPicPr>
          <p:nvPr/>
        </p:nvPicPr>
        <p:blipFill rotWithShape="1">
          <a:blip r:embed="rId6">
            <a:clrChange>
              <a:clrFrom>
                <a:srgbClr val="FFFFFF"/>
              </a:clrFrom>
              <a:clrTo>
                <a:srgbClr val="FFFFFF">
                  <a:alpha val="0"/>
                </a:srgbClr>
              </a:clrTo>
            </a:clrChange>
          </a:blip>
          <a:srcRect t="54790" b="9539"/>
          <a:stretch/>
        </p:blipFill>
        <p:spPr>
          <a:xfrm>
            <a:off x="8846184" y="5441104"/>
            <a:ext cx="3353554" cy="1055113"/>
          </a:xfrm>
          <a:prstGeom prst="rect">
            <a:avLst/>
          </a:prstGeom>
        </p:spPr>
      </p:pic>
      <p:pic>
        <p:nvPicPr>
          <p:cNvPr id="18" name="Picture 17">
            <a:extLst>
              <a:ext uri="{FF2B5EF4-FFF2-40B4-BE49-F238E27FC236}">
                <a16:creationId xmlns:a16="http://schemas.microsoft.com/office/drawing/2014/main" id="{5A756D79-409D-40FA-8F89-D731C49EA68B}"/>
              </a:ext>
            </a:extLst>
          </p:cNvPr>
          <p:cNvPicPr>
            <a:picLocks noChangeAspect="1"/>
          </p:cNvPicPr>
          <p:nvPr/>
        </p:nvPicPr>
        <p:blipFill rotWithShape="1">
          <a:blip r:embed="rId6">
            <a:clrChange>
              <a:clrFrom>
                <a:srgbClr val="FFFFFF"/>
              </a:clrFrom>
              <a:clrTo>
                <a:srgbClr val="FFFFFF">
                  <a:alpha val="0"/>
                </a:srgbClr>
              </a:clrTo>
            </a:clrChange>
          </a:blip>
          <a:srcRect b="44927"/>
          <a:stretch/>
        </p:blipFill>
        <p:spPr>
          <a:xfrm>
            <a:off x="9575081" y="2241414"/>
            <a:ext cx="1701927" cy="826699"/>
          </a:xfrm>
          <a:prstGeom prst="rect">
            <a:avLst/>
          </a:prstGeom>
        </p:spPr>
      </p:pic>
      <p:pic>
        <p:nvPicPr>
          <p:cNvPr id="22" name="Picture 21">
            <a:extLst>
              <a:ext uri="{FF2B5EF4-FFF2-40B4-BE49-F238E27FC236}">
                <a16:creationId xmlns:a16="http://schemas.microsoft.com/office/drawing/2014/main" id="{37F9D1F0-5E0B-4E72-AA70-C2A66D41F283}"/>
              </a:ext>
            </a:extLst>
          </p:cNvPr>
          <p:cNvPicPr>
            <a:picLocks noChangeAspect="1"/>
          </p:cNvPicPr>
          <p:nvPr/>
        </p:nvPicPr>
        <p:blipFill rotWithShape="1">
          <a:blip r:embed="rId6">
            <a:clrChange>
              <a:clrFrom>
                <a:srgbClr val="FFFFFF"/>
              </a:clrFrom>
              <a:clrTo>
                <a:srgbClr val="FFFFFF">
                  <a:alpha val="0"/>
                </a:srgbClr>
              </a:clrTo>
            </a:clrChange>
          </a:blip>
          <a:srcRect t="82944" b="9539"/>
          <a:stretch/>
        </p:blipFill>
        <p:spPr>
          <a:xfrm>
            <a:off x="5492630" y="6271237"/>
            <a:ext cx="3353554" cy="222358"/>
          </a:xfrm>
          <a:prstGeom prst="rect">
            <a:avLst/>
          </a:prstGeom>
        </p:spPr>
      </p:pic>
      <p:pic>
        <p:nvPicPr>
          <p:cNvPr id="23" name="Picture 22">
            <a:extLst>
              <a:ext uri="{FF2B5EF4-FFF2-40B4-BE49-F238E27FC236}">
                <a16:creationId xmlns:a16="http://schemas.microsoft.com/office/drawing/2014/main" id="{807825D4-83BB-4B5E-B0A7-0AEABF80FFE6}"/>
              </a:ext>
            </a:extLst>
          </p:cNvPr>
          <p:cNvPicPr>
            <a:picLocks noChangeAspect="1"/>
          </p:cNvPicPr>
          <p:nvPr/>
        </p:nvPicPr>
        <p:blipFill rotWithShape="1">
          <a:blip r:embed="rId6">
            <a:clrChange>
              <a:clrFrom>
                <a:srgbClr val="FFFFFF"/>
              </a:clrFrom>
              <a:clrTo>
                <a:srgbClr val="FFFFFF">
                  <a:alpha val="0"/>
                </a:srgbClr>
              </a:clrTo>
            </a:clrChange>
          </a:blip>
          <a:srcRect t="82944" b="9539"/>
          <a:stretch/>
        </p:blipFill>
        <p:spPr>
          <a:xfrm>
            <a:off x="2139076" y="6280311"/>
            <a:ext cx="3353554" cy="222358"/>
          </a:xfrm>
          <a:prstGeom prst="rect">
            <a:avLst/>
          </a:prstGeom>
        </p:spPr>
      </p:pic>
      <p:pic>
        <p:nvPicPr>
          <p:cNvPr id="24" name="Picture 23">
            <a:extLst>
              <a:ext uri="{FF2B5EF4-FFF2-40B4-BE49-F238E27FC236}">
                <a16:creationId xmlns:a16="http://schemas.microsoft.com/office/drawing/2014/main" id="{72A03385-B052-4A12-84C1-D952314612D0}"/>
              </a:ext>
            </a:extLst>
          </p:cNvPr>
          <p:cNvPicPr>
            <a:picLocks noChangeAspect="1"/>
          </p:cNvPicPr>
          <p:nvPr/>
        </p:nvPicPr>
        <p:blipFill rotWithShape="1">
          <a:blip r:embed="rId6">
            <a:clrChange>
              <a:clrFrom>
                <a:srgbClr val="FFFFFF"/>
              </a:clrFrom>
              <a:clrTo>
                <a:srgbClr val="FFFFFF">
                  <a:alpha val="0"/>
                </a:srgbClr>
              </a:clrTo>
            </a:clrChange>
          </a:blip>
          <a:srcRect l="36215" t="54790" b="9539"/>
          <a:stretch/>
        </p:blipFill>
        <p:spPr>
          <a:xfrm>
            <a:off x="0" y="5444095"/>
            <a:ext cx="2139076" cy="1055113"/>
          </a:xfrm>
          <a:prstGeom prst="rect">
            <a:avLst/>
          </a:prstGeom>
        </p:spPr>
      </p:pic>
      <p:pic>
        <p:nvPicPr>
          <p:cNvPr id="25" name="Picture 24" descr="A picture containing arrow&#10;&#10;Description automatically generated">
            <a:extLst>
              <a:ext uri="{FF2B5EF4-FFF2-40B4-BE49-F238E27FC236}">
                <a16:creationId xmlns:a16="http://schemas.microsoft.com/office/drawing/2014/main" id="{F35631CF-4DE3-4C7F-8BF5-07D6540DB77C}"/>
              </a:ext>
            </a:extLst>
          </p:cNvPr>
          <p:cNvPicPr>
            <a:picLocks noChangeAspect="1"/>
          </p:cNvPicPr>
          <p:nvPr/>
        </p:nvPicPr>
        <p:blipFill rotWithShape="1">
          <a:blip r:embed="rId2">
            <a:clrChange>
              <a:clrFrom>
                <a:srgbClr val="665145"/>
              </a:clrFrom>
              <a:clrTo>
                <a:srgbClr val="665145">
                  <a:alpha val="0"/>
                </a:srgbClr>
              </a:clrTo>
            </a:clrChange>
            <a:extLst>
              <a:ext uri="{28A0092B-C50C-407E-A947-70E740481C1C}">
                <a14:useLocalDpi xmlns:a14="http://schemas.microsoft.com/office/drawing/2010/main" val="0"/>
              </a:ext>
            </a:extLst>
          </a:blip>
          <a:srcRect t="63864" r="1190" b="17460"/>
          <a:stretch/>
        </p:blipFill>
        <p:spPr>
          <a:xfrm>
            <a:off x="0" y="5401994"/>
            <a:ext cx="12206105" cy="1441938"/>
          </a:xfrm>
          <a:prstGeom prst="rect">
            <a:avLst/>
          </a:prstGeom>
        </p:spPr>
      </p:pic>
      <p:pic>
        <p:nvPicPr>
          <p:cNvPr id="26" name="Picture 25">
            <a:extLst>
              <a:ext uri="{FF2B5EF4-FFF2-40B4-BE49-F238E27FC236}">
                <a16:creationId xmlns:a16="http://schemas.microsoft.com/office/drawing/2014/main" id="{469A25B1-78B4-4A7D-878F-8AE132EB62F6}"/>
              </a:ext>
            </a:extLst>
          </p:cNvPr>
          <p:cNvPicPr>
            <a:picLocks noChangeAspect="1"/>
          </p:cNvPicPr>
          <p:nvPr/>
        </p:nvPicPr>
        <p:blipFill>
          <a:blip r:embed="rId7">
            <a:clrChange>
              <a:clrFrom>
                <a:srgbClr val="080808"/>
              </a:clrFrom>
              <a:clrTo>
                <a:srgbClr val="080808">
                  <a:alpha val="0"/>
                </a:srgbClr>
              </a:clrTo>
            </a:clrChange>
          </a:blip>
          <a:stretch>
            <a:fillRect/>
          </a:stretch>
        </p:blipFill>
        <p:spPr>
          <a:xfrm rot="19080823">
            <a:off x="5259151" y="1903568"/>
            <a:ext cx="3909719" cy="3050863"/>
          </a:xfrm>
          <a:prstGeom prst="rect">
            <a:avLst/>
          </a:prstGeom>
        </p:spPr>
      </p:pic>
      <p:pic>
        <p:nvPicPr>
          <p:cNvPr id="6" name="Picture 5">
            <a:extLst>
              <a:ext uri="{FF2B5EF4-FFF2-40B4-BE49-F238E27FC236}">
                <a16:creationId xmlns:a16="http://schemas.microsoft.com/office/drawing/2014/main" id="{17E1E8AC-F976-47D6-8FF8-8486AE2FF8EA}"/>
              </a:ext>
            </a:extLst>
          </p:cNvPr>
          <p:cNvPicPr>
            <a:picLocks noChangeAspect="1"/>
          </p:cNvPicPr>
          <p:nvPr/>
        </p:nvPicPr>
        <p:blipFill>
          <a:blip r:embed="rId8">
            <a:clrChange>
              <a:clrFrom>
                <a:srgbClr val="080808"/>
              </a:clrFrom>
              <a:clrTo>
                <a:srgbClr val="080808">
                  <a:alpha val="0"/>
                </a:srgbClr>
              </a:clrTo>
            </a:clrChange>
          </a:blip>
          <a:stretch>
            <a:fillRect/>
          </a:stretch>
        </p:blipFill>
        <p:spPr>
          <a:xfrm rot="17823877">
            <a:off x="7880384" y="4481046"/>
            <a:ext cx="2982937" cy="2072703"/>
          </a:xfrm>
          <a:prstGeom prst="rect">
            <a:avLst/>
          </a:prstGeom>
        </p:spPr>
      </p:pic>
      <p:pic>
        <p:nvPicPr>
          <p:cNvPr id="27" name="Picture 26">
            <a:extLst>
              <a:ext uri="{FF2B5EF4-FFF2-40B4-BE49-F238E27FC236}">
                <a16:creationId xmlns:a16="http://schemas.microsoft.com/office/drawing/2014/main" id="{03192B19-055F-44B7-A1DF-3B7B4412E8BE}"/>
              </a:ext>
            </a:extLst>
          </p:cNvPr>
          <p:cNvPicPr>
            <a:picLocks noChangeAspect="1"/>
          </p:cNvPicPr>
          <p:nvPr/>
        </p:nvPicPr>
        <p:blipFill>
          <a:blip r:embed="rId9">
            <a:clrChange>
              <a:clrFrom>
                <a:srgbClr val="080808"/>
              </a:clrFrom>
              <a:clrTo>
                <a:srgbClr val="080808">
                  <a:alpha val="0"/>
                </a:srgbClr>
              </a:clrTo>
            </a:clrChange>
          </a:blip>
          <a:stretch>
            <a:fillRect/>
          </a:stretch>
        </p:blipFill>
        <p:spPr>
          <a:xfrm rot="12292923">
            <a:off x="615782" y="3581609"/>
            <a:ext cx="2808486" cy="1994598"/>
          </a:xfrm>
          <a:prstGeom prst="rect">
            <a:avLst/>
          </a:prstGeom>
        </p:spPr>
      </p:pic>
    </p:spTree>
    <p:extLst>
      <p:ext uri="{BB962C8B-B14F-4D97-AF65-F5344CB8AC3E}">
        <p14:creationId xmlns:p14="http://schemas.microsoft.com/office/powerpoint/2010/main" val="2420215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p">
            <a:hlinkClick r:id="" action="ppaction://media"/>
            <a:extLst>
              <a:ext uri="{FF2B5EF4-FFF2-40B4-BE49-F238E27FC236}">
                <a16:creationId xmlns:a16="http://schemas.microsoft.com/office/drawing/2014/main" id="{8A70A411-974F-4AF0-BC2F-A8F909C77D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013" y="0"/>
            <a:ext cx="11228387" cy="6858000"/>
          </a:xfrm>
          <a:prstGeom prst="rect">
            <a:avLst/>
          </a:prstGeom>
        </p:spPr>
      </p:pic>
    </p:spTree>
    <p:extLst>
      <p:ext uri="{BB962C8B-B14F-4D97-AF65-F5344CB8AC3E}">
        <p14:creationId xmlns:p14="http://schemas.microsoft.com/office/powerpoint/2010/main" val="385654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8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ap_highlights">
            <a:hlinkClick r:id="" action="ppaction://media"/>
            <a:extLst>
              <a:ext uri="{FF2B5EF4-FFF2-40B4-BE49-F238E27FC236}">
                <a16:creationId xmlns:a16="http://schemas.microsoft.com/office/drawing/2014/main" id="{CFF35542-361C-4781-A771-2E592FC980B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1013" y="0"/>
            <a:ext cx="11228387" cy="6858000"/>
          </a:xfrm>
          <a:prstGeom prst="rect">
            <a:avLst/>
          </a:prstGeom>
        </p:spPr>
      </p:pic>
    </p:spTree>
    <p:extLst>
      <p:ext uri="{BB962C8B-B14F-4D97-AF65-F5344CB8AC3E}">
        <p14:creationId xmlns:p14="http://schemas.microsoft.com/office/powerpoint/2010/main" val="9817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8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D1E9149-4E63-48E9-BBD3-ED2790B961F3}"/>
              </a:ext>
            </a:extLst>
          </p:cNvPr>
          <p:cNvPicPr>
            <a:picLocks noChangeAspect="1"/>
          </p:cNvPicPr>
          <p:nvPr/>
        </p:nvPicPr>
        <p:blipFill>
          <a:blip r:embed="rId2"/>
          <a:stretch>
            <a:fillRect/>
          </a:stretch>
        </p:blipFill>
        <p:spPr>
          <a:xfrm>
            <a:off x="247649" y="1761782"/>
            <a:ext cx="6638925" cy="4476750"/>
          </a:xfrm>
          <a:prstGeom prst="rect">
            <a:avLst/>
          </a:prstGeom>
        </p:spPr>
      </p:pic>
      <p:pic>
        <p:nvPicPr>
          <p:cNvPr id="18" name="Picture 17">
            <a:extLst>
              <a:ext uri="{FF2B5EF4-FFF2-40B4-BE49-F238E27FC236}">
                <a16:creationId xmlns:a16="http://schemas.microsoft.com/office/drawing/2014/main" id="{E50C4E84-C080-41F7-B28B-65B46D885735}"/>
              </a:ext>
            </a:extLst>
          </p:cNvPr>
          <p:cNvPicPr>
            <a:picLocks noChangeAspect="1"/>
          </p:cNvPicPr>
          <p:nvPr/>
        </p:nvPicPr>
        <p:blipFill>
          <a:blip r:embed="rId3"/>
          <a:stretch>
            <a:fillRect/>
          </a:stretch>
        </p:blipFill>
        <p:spPr>
          <a:xfrm>
            <a:off x="1449514" y="2342807"/>
            <a:ext cx="3793998" cy="2858984"/>
          </a:xfrm>
          <a:prstGeom prst="rect">
            <a:avLst/>
          </a:prstGeom>
        </p:spPr>
      </p:pic>
      <p:pic>
        <p:nvPicPr>
          <p:cNvPr id="19" name="Picture 18">
            <a:extLst>
              <a:ext uri="{FF2B5EF4-FFF2-40B4-BE49-F238E27FC236}">
                <a16:creationId xmlns:a16="http://schemas.microsoft.com/office/drawing/2014/main" id="{6B9E07D4-EAA6-49AB-80D5-6D9A4338B0B6}"/>
              </a:ext>
            </a:extLst>
          </p:cNvPr>
          <p:cNvPicPr>
            <a:picLocks noChangeAspect="1"/>
          </p:cNvPicPr>
          <p:nvPr/>
        </p:nvPicPr>
        <p:blipFill>
          <a:blip r:embed="rId4"/>
          <a:stretch>
            <a:fillRect/>
          </a:stretch>
        </p:blipFill>
        <p:spPr>
          <a:xfrm>
            <a:off x="8386191" y="3128009"/>
            <a:ext cx="2894492" cy="2894492"/>
          </a:xfrm>
          <a:prstGeom prst="ellipse">
            <a:avLst/>
          </a:prstGeom>
        </p:spPr>
      </p:pic>
      <p:sp>
        <p:nvSpPr>
          <p:cNvPr id="22" name="Speech Bubble: Rectangle with Corners Rounded 21">
            <a:extLst>
              <a:ext uri="{FF2B5EF4-FFF2-40B4-BE49-F238E27FC236}">
                <a16:creationId xmlns:a16="http://schemas.microsoft.com/office/drawing/2014/main" id="{DC39744B-3FFC-4536-83B7-CA437103A495}"/>
              </a:ext>
            </a:extLst>
          </p:cNvPr>
          <p:cNvSpPr/>
          <p:nvPr/>
        </p:nvSpPr>
        <p:spPr>
          <a:xfrm>
            <a:off x="3096579" y="466173"/>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EC9012C-BE95-4CE3-83F2-22A10FFC63B0}"/>
              </a:ext>
            </a:extLst>
          </p:cNvPr>
          <p:cNvSpPr txBox="1"/>
          <p:nvPr/>
        </p:nvSpPr>
        <p:spPr>
          <a:xfrm>
            <a:off x="4109656" y="835499"/>
            <a:ext cx="6259068" cy="523220"/>
          </a:xfrm>
          <a:prstGeom prst="rect">
            <a:avLst/>
          </a:prstGeom>
          <a:noFill/>
        </p:spPr>
        <p:txBody>
          <a:bodyPr wrap="square">
            <a:spAutoFit/>
          </a:bodyPr>
          <a:lstStyle/>
          <a:p>
            <a:pPr algn="ctr"/>
            <a:r>
              <a:rPr lang="en-US" sz="2800" dirty="0"/>
              <a:t>covid19.uga.edu/wastewater-</a:t>
            </a:r>
            <a:r>
              <a:rPr lang="en-US" sz="2800" dirty="0" err="1"/>
              <a:t>athens</a:t>
            </a:r>
            <a:endParaRPr lang="en-US" sz="2800" dirty="0"/>
          </a:p>
        </p:txBody>
      </p:sp>
    </p:spTree>
    <p:extLst>
      <p:ext uri="{BB962C8B-B14F-4D97-AF65-F5344CB8AC3E}">
        <p14:creationId xmlns:p14="http://schemas.microsoft.com/office/powerpoint/2010/main" val="2438736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line chart, histogram&#10;&#10;Description automatically generated">
            <a:extLst>
              <a:ext uri="{FF2B5EF4-FFF2-40B4-BE49-F238E27FC236}">
                <a16:creationId xmlns:a16="http://schemas.microsoft.com/office/drawing/2014/main" id="{8129BA1C-4144-4A31-B46C-1D7942254E25}"/>
              </a:ext>
            </a:extLst>
          </p:cNvPr>
          <p:cNvPicPr>
            <a:picLocks noChangeAspect="1"/>
          </p:cNvPicPr>
          <p:nvPr/>
        </p:nvPicPr>
        <p:blipFill rotWithShape="1">
          <a:blip r:embed="rId2">
            <a:extLst>
              <a:ext uri="{28A0092B-C50C-407E-A947-70E740481C1C}">
                <a14:useLocalDpi xmlns:a14="http://schemas.microsoft.com/office/drawing/2010/main" val="0"/>
              </a:ext>
            </a:extLst>
          </a:blip>
          <a:srcRect r="22028"/>
          <a:stretch/>
        </p:blipFill>
        <p:spPr>
          <a:xfrm>
            <a:off x="238506" y="1066418"/>
            <a:ext cx="8496300" cy="5572125"/>
          </a:xfrm>
          <a:prstGeom prst="rect">
            <a:avLst/>
          </a:prstGeom>
        </p:spPr>
      </p:pic>
      <p:sp>
        <p:nvSpPr>
          <p:cNvPr id="5" name="TextBox 4">
            <a:extLst>
              <a:ext uri="{FF2B5EF4-FFF2-40B4-BE49-F238E27FC236}">
                <a16:creationId xmlns:a16="http://schemas.microsoft.com/office/drawing/2014/main" id="{6909544C-C252-41E6-8F24-4BA33EF3C5CF}"/>
              </a:ext>
            </a:extLst>
          </p:cNvPr>
          <p:cNvSpPr txBox="1"/>
          <p:nvPr/>
        </p:nvSpPr>
        <p:spPr>
          <a:xfrm>
            <a:off x="1120769" y="486327"/>
            <a:ext cx="7919397" cy="830997"/>
          </a:xfrm>
          <a:prstGeom prst="rect">
            <a:avLst/>
          </a:prstGeom>
          <a:noFill/>
        </p:spPr>
        <p:txBody>
          <a:bodyPr wrap="square" rtlCol="0">
            <a:spAutoFit/>
          </a:bodyPr>
          <a:lstStyle/>
          <a:p>
            <a:pPr algn="ctr"/>
            <a:r>
              <a:rPr lang="en-US" sz="2400" b="1" dirty="0">
                <a:latin typeface="Merriweather Sans" panose="02000503060000020004" pitchFamily="50" charset="0"/>
              </a:rPr>
              <a:t>Total Viral Load of SARS-CoV-2 Viral RNA in Wastewater from Athens-Clarke County</a:t>
            </a:r>
          </a:p>
        </p:txBody>
      </p:sp>
      <p:cxnSp>
        <p:nvCxnSpPr>
          <p:cNvPr id="6" name="Straight Connector 5">
            <a:extLst>
              <a:ext uri="{FF2B5EF4-FFF2-40B4-BE49-F238E27FC236}">
                <a16:creationId xmlns:a16="http://schemas.microsoft.com/office/drawing/2014/main" id="{93BA5CFA-6F82-4666-9714-2C059367FDAE}"/>
              </a:ext>
            </a:extLst>
          </p:cNvPr>
          <p:cNvCxnSpPr>
            <a:cxnSpLocks/>
          </p:cNvCxnSpPr>
          <p:nvPr/>
        </p:nvCxnSpPr>
        <p:spPr>
          <a:xfrm>
            <a:off x="9345526" y="5071873"/>
            <a:ext cx="546848" cy="0"/>
          </a:xfrm>
          <a:prstGeom prst="line">
            <a:avLst/>
          </a:prstGeom>
          <a:ln w="38100">
            <a:solidFill>
              <a:srgbClr val="C4C2DF"/>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47D46E-D7BB-4ADF-B36A-D8757887A550}"/>
              </a:ext>
            </a:extLst>
          </p:cNvPr>
          <p:cNvSpPr txBox="1"/>
          <p:nvPr/>
        </p:nvSpPr>
        <p:spPr>
          <a:xfrm>
            <a:off x="9602245" y="4871818"/>
            <a:ext cx="2113505" cy="400110"/>
          </a:xfrm>
          <a:prstGeom prst="rect">
            <a:avLst/>
          </a:prstGeom>
          <a:noFill/>
        </p:spPr>
        <p:txBody>
          <a:bodyPr wrap="square" rtlCol="0">
            <a:spAutoFit/>
          </a:bodyPr>
          <a:lstStyle/>
          <a:p>
            <a:pPr algn="ctr"/>
            <a:r>
              <a:rPr lang="en-US" sz="2000" b="1" dirty="0"/>
              <a:t>Daily Cases</a:t>
            </a:r>
          </a:p>
        </p:txBody>
      </p:sp>
      <p:sp>
        <p:nvSpPr>
          <p:cNvPr id="8" name="TextBox 7">
            <a:extLst>
              <a:ext uri="{FF2B5EF4-FFF2-40B4-BE49-F238E27FC236}">
                <a16:creationId xmlns:a16="http://schemas.microsoft.com/office/drawing/2014/main" id="{380D7B42-77EB-4032-9A6D-A2A04FAF616E}"/>
              </a:ext>
            </a:extLst>
          </p:cNvPr>
          <p:cNvSpPr txBox="1"/>
          <p:nvPr/>
        </p:nvSpPr>
        <p:spPr>
          <a:xfrm>
            <a:off x="9933846" y="5354709"/>
            <a:ext cx="1333783" cy="400110"/>
          </a:xfrm>
          <a:prstGeom prst="rect">
            <a:avLst/>
          </a:prstGeom>
          <a:noFill/>
        </p:spPr>
        <p:txBody>
          <a:bodyPr wrap="square" rtlCol="0">
            <a:spAutoFit/>
          </a:bodyPr>
          <a:lstStyle/>
          <a:p>
            <a:pPr algn="ctr"/>
            <a:r>
              <a:rPr lang="en-US" sz="2000" b="1" dirty="0"/>
              <a:t>7-Day Avg</a:t>
            </a:r>
          </a:p>
        </p:txBody>
      </p:sp>
      <p:cxnSp>
        <p:nvCxnSpPr>
          <p:cNvPr id="9" name="Straight Connector 8">
            <a:extLst>
              <a:ext uri="{FF2B5EF4-FFF2-40B4-BE49-F238E27FC236}">
                <a16:creationId xmlns:a16="http://schemas.microsoft.com/office/drawing/2014/main" id="{D834A43D-7D56-47B3-A41C-A2DCB9DC4A56}"/>
              </a:ext>
            </a:extLst>
          </p:cNvPr>
          <p:cNvCxnSpPr>
            <a:cxnSpLocks/>
          </p:cNvCxnSpPr>
          <p:nvPr/>
        </p:nvCxnSpPr>
        <p:spPr>
          <a:xfrm>
            <a:off x="9345526" y="5554764"/>
            <a:ext cx="546848" cy="0"/>
          </a:xfrm>
          <a:prstGeom prst="line">
            <a:avLst/>
          </a:prstGeom>
          <a:ln w="38100">
            <a:solidFill>
              <a:srgbClr val="F1A90C"/>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A473111-5F9F-4161-BE05-1C639CF1EDDA}"/>
              </a:ext>
            </a:extLst>
          </p:cNvPr>
          <p:cNvCxnSpPr>
            <a:cxnSpLocks/>
          </p:cNvCxnSpPr>
          <p:nvPr/>
        </p:nvCxnSpPr>
        <p:spPr>
          <a:xfrm>
            <a:off x="9328821" y="2362380"/>
            <a:ext cx="546848" cy="0"/>
          </a:xfrm>
          <a:prstGeom prst="line">
            <a:avLst/>
          </a:prstGeom>
          <a:ln w="38100">
            <a:solidFill>
              <a:srgbClr val="21A07B"/>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C8F3223-C95C-4DFA-ABA8-51AE7280B12D}"/>
              </a:ext>
            </a:extLst>
          </p:cNvPr>
          <p:cNvSpPr txBox="1"/>
          <p:nvPr/>
        </p:nvSpPr>
        <p:spPr>
          <a:xfrm>
            <a:off x="9933846" y="2162325"/>
            <a:ext cx="1333783" cy="400110"/>
          </a:xfrm>
          <a:prstGeom prst="rect">
            <a:avLst/>
          </a:prstGeom>
          <a:noFill/>
        </p:spPr>
        <p:txBody>
          <a:bodyPr wrap="square" rtlCol="0">
            <a:spAutoFit/>
          </a:bodyPr>
          <a:lstStyle/>
          <a:p>
            <a:pPr algn="ctr"/>
            <a:r>
              <a:rPr lang="en-US" sz="2000" b="1" dirty="0"/>
              <a:t>N1-N2 Avg</a:t>
            </a:r>
          </a:p>
        </p:txBody>
      </p:sp>
      <p:cxnSp>
        <p:nvCxnSpPr>
          <p:cNvPr id="12" name="Straight Connector 11">
            <a:extLst>
              <a:ext uri="{FF2B5EF4-FFF2-40B4-BE49-F238E27FC236}">
                <a16:creationId xmlns:a16="http://schemas.microsoft.com/office/drawing/2014/main" id="{13E7EFC2-4FB6-4E78-B0A7-CB7E0EF89CA9}"/>
              </a:ext>
            </a:extLst>
          </p:cNvPr>
          <p:cNvCxnSpPr>
            <a:cxnSpLocks/>
          </p:cNvCxnSpPr>
          <p:nvPr/>
        </p:nvCxnSpPr>
        <p:spPr>
          <a:xfrm>
            <a:off x="9345526" y="2843964"/>
            <a:ext cx="546848" cy="0"/>
          </a:xfrm>
          <a:prstGeom prst="line">
            <a:avLst/>
          </a:prstGeom>
          <a:ln w="127000">
            <a:solidFill>
              <a:srgbClr val="21A07B">
                <a:alpha val="50000"/>
              </a:srgb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1F73E70-5441-47E3-A1CE-073B156688C4}"/>
              </a:ext>
            </a:extLst>
          </p:cNvPr>
          <p:cNvSpPr txBox="1"/>
          <p:nvPr/>
        </p:nvSpPr>
        <p:spPr>
          <a:xfrm>
            <a:off x="9933846" y="2645216"/>
            <a:ext cx="1569307" cy="400110"/>
          </a:xfrm>
          <a:prstGeom prst="rect">
            <a:avLst/>
          </a:prstGeom>
          <a:noFill/>
        </p:spPr>
        <p:txBody>
          <a:bodyPr wrap="square" rtlCol="0">
            <a:spAutoFit/>
          </a:bodyPr>
          <a:lstStyle/>
          <a:p>
            <a:r>
              <a:rPr lang="en-US" sz="2000" b="1" dirty="0"/>
              <a:t>LOESS Trend</a:t>
            </a:r>
          </a:p>
        </p:txBody>
      </p:sp>
    </p:spTree>
    <p:extLst>
      <p:ext uri="{BB962C8B-B14F-4D97-AF65-F5344CB8AC3E}">
        <p14:creationId xmlns:p14="http://schemas.microsoft.com/office/powerpoint/2010/main" val="20418235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4F761D-AE09-4431-8C97-A182FEF45092}"/>
              </a:ext>
            </a:extLst>
          </p:cNvPr>
          <p:cNvPicPr>
            <a:picLocks noChangeAspect="1"/>
          </p:cNvPicPr>
          <p:nvPr/>
        </p:nvPicPr>
        <p:blipFill>
          <a:blip r:embed="rId2"/>
          <a:stretch>
            <a:fillRect/>
          </a:stretch>
        </p:blipFill>
        <p:spPr>
          <a:xfrm>
            <a:off x="184919" y="1904386"/>
            <a:ext cx="5911081" cy="3985951"/>
          </a:xfrm>
          <a:prstGeom prst="rect">
            <a:avLst/>
          </a:prstGeom>
        </p:spPr>
      </p:pic>
      <p:pic>
        <p:nvPicPr>
          <p:cNvPr id="7" name="Picture 6">
            <a:extLst>
              <a:ext uri="{FF2B5EF4-FFF2-40B4-BE49-F238E27FC236}">
                <a16:creationId xmlns:a16="http://schemas.microsoft.com/office/drawing/2014/main" id="{3AD6DD01-D09A-4238-A137-EB895BD5B88C}"/>
              </a:ext>
            </a:extLst>
          </p:cNvPr>
          <p:cNvPicPr>
            <a:picLocks noChangeAspect="1"/>
          </p:cNvPicPr>
          <p:nvPr/>
        </p:nvPicPr>
        <p:blipFill>
          <a:blip r:embed="rId3"/>
          <a:stretch>
            <a:fillRect/>
          </a:stretch>
        </p:blipFill>
        <p:spPr>
          <a:xfrm>
            <a:off x="1386784" y="2485411"/>
            <a:ext cx="3378051" cy="2545545"/>
          </a:xfrm>
          <a:prstGeom prst="rect">
            <a:avLst/>
          </a:prstGeom>
        </p:spPr>
      </p:pic>
      <p:sp>
        <p:nvSpPr>
          <p:cNvPr id="8" name="Speech Bubble: Rectangle with Corners Rounded 7">
            <a:extLst>
              <a:ext uri="{FF2B5EF4-FFF2-40B4-BE49-F238E27FC236}">
                <a16:creationId xmlns:a16="http://schemas.microsoft.com/office/drawing/2014/main" id="{D3763A41-D120-4D01-85E8-5158968B027E}"/>
              </a:ext>
            </a:extLst>
          </p:cNvPr>
          <p:cNvSpPr/>
          <p:nvPr/>
        </p:nvSpPr>
        <p:spPr>
          <a:xfrm>
            <a:off x="3256027" y="499910"/>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6FD6B6D-E113-40C4-BA6F-07A817E8227E}"/>
              </a:ext>
            </a:extLst>
          </p:cNvPr>
          <p:cNvSpPr txBox="1"/>
          <p:nvPr/>
        </p:nvSpPr>
        <p:spPr>
          <a:xfrm>
            <a:off x="3619630" y="715347"/>
            <a:ext cx="7919397" cy="830997"/>
          </a:xfrm>
          <a:prstGeom prst="rect">
            <a:avLst/>
          </a:prstGeom>
          <a:noFill/>
        </p:spPr>
        <p:txBody>
          <a:bodyPr wrap="square" rtlCol="0">
            <a:spAutoFit/>
          </a:bodyPr>
          <a:lstStyle/>
          <a:p>
            <a:pPr algn="ctr"/>
            <a:r>
              <a:rPr lang="en-US" sz="2400" dirty="0">
                <a:latin typeface="Merriweather Sans" panose="02000503060000020004" pitchFamily="50" charset="0"/>
              </a:rPr>
              <a:t>Website Updated Weekly! </a:t>
            </a:r>
          </a:p>
          <a:p>
            <a:pPr algn="ctr"/>
            <a:r>
              <a:rPr lang="en-US" sz="2400" dirty="0">
                <a:latin typeface="Merriweather Sans" panose="02000503060000020004" pitchFamily="50" charset="0"/>
              </a:rPr>
              <a:t>June 30, 2020 – June 30, 2021</a:t>
            </a:r>
          </a:p>
        </p:txBody>
      </p:sp>
    </p:spTree>
    <p:extLst>
      <p:ext uri="{BB962C8B-B14F-4D97-AF65-F5344CB8AC3E}">
        <p14:creationId xmlns:p14="http://schemas.microsoft.com/office/powerpoint/2010/main" val="9770991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D1E9149-4E63-48E9-BBD3-ED2790B961F3}"/>
              </a:ext>
            </a:extLst>
          </p:cNvPr>
          <p:cNvPicPr>
            <a:picLocks noChangeAspect="1"/>
          </p:cNvPicPr>
          <p:nvPr/>
        </p:nvPicPr>
        <p:blipFill>
          <a:blip r:embed="rId2"/>
          <a:stretch>
            <a:fillRect/>
          </a:stretch>
        </p:blipFill>
        <p:spPr>
          <a:xfrm>
            <a:off x="247649" y="1761782"/>
            <a:ext cx="6638925" cy="4476750"/>
          </a:xfrm>
          <a:prstGeom prst="rect">
            <a:avLst/>
          </a:prstGeom>
        </p:spPr>
      </p:pic>
      <p:pic>
        <p:nvPicPr>
          <p:cNvPr id="18" name="Picture 17">
            <a:extLst>
              <a:ext uri="{FF2B5EF4-FFF2-40B4-BE49-F238E27FC236}">
                <a16:creationId xmlns:a16="http://schemas.microsoft.com/office/drawing/2014/main" id="{E50C4E84-C080-41F7-B28B-65B46D885735}"/>
              </a:ext>
            </a:extLst>
          </p:cNvPr>
          <p:cNvPicPr>
            <a:picLocks noChangeAspect="1"/>
          </p:cNvPicPr>
          <p:nvPr/>
        </p:nvPicPr>
        <p:blipFill>
          <a:blip r:embed="rId3"/>
          <a:stretch>
            <a:fillRect/>
          </a:stretch>
        </p:blipFill>
        <p:spPr>
          <a:xfrm>
            <a:off x="1449514" y="2342807"/>
            <a:ext cx="3793998" cy="2858984"/>
          </a:xfrm>
          <a:prstGeom prst="rect">
            <a:avLst/>
          </a:prstGeom>
        </p:spPr>
      </p:pic>
      <p:sp>
        <p:nvSpPr>
          <p:cNvPr id="22" name="Speech Bubble: Rectangle with Corners Rounded 21">
            <a:extLst>
              <a:ext uri="{FF2B5EF4-FFF2-40B4-BE49-F238E27FC236}">
                <a16:creationId xmlns:a16="http://schemas.microsoft.com/office/drawing/2014/main" id="{DC39744B-3FFC-4536-83B7-CA437103A495}"/>
              </a:ext>
            </a:extLst>
          </p:cNvPr>
          <p:cNvSpPr/>
          <p:nvPr/>
        </p:nvSpPr>
        <p:spPr>
          <a:xfrm>
            <a:off x="3096579" y="466173"/>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EC9012C-BE95-4CE3-83F2-22A10FFC63B0}"/>
              </a:ext>
            </a:extLst>
          </p:cNvPr>
          <p:cNvSpPr txBox="1"/>
          <p:nvPr/>
        </p:nvSpPr>
        <p:spPr>
          <a:xfrm>
            <a:off x="4421890" y="866276"/>
            <a:ext cx="6259068" cy="461665"/>
          </a:xfrm>
          <a:prstGeom prst="rect">
            <a:avLst/>
          </a:prstGeom>
          <a:noFill/>
        </p:spPr>
        <p:txBody>
          <a:bodyPr wrap="square">
            <a:spAutoFit/>
          </a:bodyPr>
          <a:lstStyle/>
          <a:p>
            <a:pPr algn="ctr"/>
            <a:r>
              <a:rPr lang="en-US" sz="2400" dirty="0">
                <a:latin typeface="Merriweather Sans" panose="02000503060000020004" pitchFamily="50" charset="0"/>
              </a:rPr>
              <a:t>Successes &amp; Challenges of Public Sharing</a:t>
            </a:r>
          </a:p>
        </p:txBody>
      </p:sp>
    </p:spTree>
    <p:extLst>
      <p:ext uri="{BB962C8B-B14F-4D97-AF65-F5344CB8AC3E}">
        <p14:creationId xmlns:p14="http://schemas.microsoft.com/office/powerpoint/2010/main" val="3873342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1318641"/>
            <a:ext cx="4754320" cy="523220"/>
          </a:xfrm>
          <a:prstGeom prst="rect">
            <a:avLst/>
          </a:prstGeom>
          <a:noFill/>
        </p:spPr>
        <p:txBody>
          <a:bodyPr wrap="square" rtlCol="0">
            <a:spAutoFit/>
          </a:bodyPr>
          <a:lstStyle/>
          <a:p>
            <a:pPr algn="ctr"/>
            <a:r>
              <a:rPr lang="en-US" sz="2800" b="1" dirty="0">
                <a:solidFill>
                  <a:schemeClr val="bg1"/>
                </a:solidFill>
                <a:latin typeface="Merriweather Sans" panose="02000503060000020004" pitchFamily="50" charset="0"/>
              </a:rPr>
              <a:t>Successes</a:t>
            </a:r>
          </a:p>
        </p:txBody>
      </p:sp>
      <p:pic>
        <p:nvPicPr>
          <p:cNvPr id="6" name="Picture 5">
            <a:extLst>
              <a:ext uri="{FF2B5EF4-FFF2-40B4-BE49-F238E27FC236}">
                <a16:creationId xmlns:a16="http://schemas.microsoft.com/office/drawing/2014/main" id="{BE9766B3-DE4F-431F-80F0-E363161DE23A}"/>
              </a:ext>
            </a:extLst>
          </p:cNvPr>
          <p:cNvPicPr>
            <a:picLocks noChangeAspect="1"/>
          </p:cNvPicPr>
          <p:nvPr/>
        </p:nvPicPr>
        <p:blipFill>
          <a:blip r:embed="rId3"/>
          <a:stretch>
            <a:fillRect/>
          </a:stretch>
        </p:blipFill>
        <p:spPr>
          <a:xfrm>
            <a:off x="5782517" y="1841861"/>
            <a:ext cx="5911081" cy="3985951"/>
          </a:xfrm>
          <a:prstGeom prst="rect">
            <a:avLst/>
          </a:prstGeom>
        </p:spPr>
      </p:pic>
      <p:pic>
        <p:nvPicPr>
          <p:cNvPr id="8" name="Picture 7">
            <a:extLst>
              <a:ext uri="{FF2B5EF4-FFF2-40B4-BE49-F238E27FC236}">
                <a16:creationId xmlns:a16="http://schemas.microsoft.com/office/drawing/2014/main" id="{E09DA3B9-EDF4-4489-B274-ABC93283EDD2}"/>
              </a:ext>
            </a:extLst>
          </p:cNvPr>
          <p:cNvPicPr>
            <a:picLocks noChangeAspect="1"/>
          </p:cNvPicPr>
          <p:nvPr/>
        </p:nvPicPr>
        <p:blipFill>
          <a:blip r:embed="rId4"/>
          <a:stretch>
            <a:fillRect/>
          </a:stretch>
        </p:blipFill>
        <p:spPr>
          <a:xfrm>
            <a:off x="6984382" y="2422886"/>
            <a:ext cx="3378051" cy="2545545"/>
          </a:xfrm>
          <a:prstGeom prst="rect">
            <a:avLst/>
          </a:prstGeom>
        </p:spPr>
      </p:pic>
      <p:sp>
        <p:nvSpPr>
          <p:cNvPr id="9" name="TextBox 8">
            <a:extLst>
              <a:ext uri="{FF2B5EF4-FFF2-40B4-BE49-F238E27FC236}">
                <a16:creationId xmlns:a16="http://schemas.microsoft.com/office/drawing/2014/main" id="{52FE50A6-4B81-4984-930F-1FAD8AD40D73}"/>
              </a:ext>
            </a:extLst>
          </p:cNvPr>
          <p:cNvSpPr txBox="1"/>
          <p:nvPr/>
        </p:nvSpPr>
        <p:spPr>
          <a:xfrm>
            <a:off x="498402" y="2422886"/>
            <a:ext cx="475432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Responding in real-time to a public need </a:t>
            </a:r>
          </a:p>
          <a:p>
            <a:pPr marL="342900" indent="-342900">
              <a:buFont typeface="Arial" panose="020B0604020202020204" pitchFamily="34" charset="0"/>
              <a:buChar char="•"/>
            </a:pPr>
            <a:endParaRPr lang="en-US" sz="2400" dirty="0">
              <a:solidFill>
                <a:schemeClr val="bg1"/>
              </a:solidFill>
              <a:latin typeface="Merriweather Sans" panose="02000503060000020004" pitchFamily="50" charset="0"/>
            </a:endParaRPr>
          </a:p>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Especially critical when testing is low</a:t>
            </a:r>
          </a:p>
          <a:p>
            <a:pPr marL="342900" indent="-342900">
              <a:buFont typeface="Arial" panose="020B0604020202020204" pitchFamily="34" charset="0"/>
              <a:buChar char="•"/>
            </a:pPr>
            <a:endParaRPr lang="en-US" sz="2400" dirty="0">
              <a:solidFill>
                <a:schemeClr val="bg1"/>
              </a:solidFill>
              <a:latin typeface="Merriweather Sans" panose="02000503060000020004" pitchFamily="50" charset="0"/>
            </a:endParaRPr>
          </a:p>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Providing an additional layer of data &amp; perspective</a:t>
            </a:r>
          </a:p>
        </p:txBody>
      </p:sp>
    </p:spTree>
    <p:extLst>
      <p:ext uri="{BB962C8B-B14F-4D97-AF65-F5344CB8AC3E}">
        <p14:creationId xmlns:p14="http://schemas.microsoft.com/office/powerpoint/2010/main" val="1669726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1140805"/>
            <a:ext cx="4754320" cy="523220"/>
          </a:xfrm>
          <a:prstGeom prst="rect">
            <a:avLst/>
          </a:prstGeom>
          <a:noFill/>
        </p:spPr>
        <p:txBody>
          <a:bodyPr wrap="square" rtlCol="0">
            <a:spAutoFit/>
          </a:bodyPr>
          <a:lstStyle/>
          <a:p>
            <a:pPr algn="ctr"/>
            <a:r>
              <a:rPr lang="en-US" sz="2800" b="1" dirty="0">
                <a:solidFill>
                  <a:schemeClr val="bg1"/>
                </a:solidFill>
                <a:latin typeface="Merriweather Sans" panose="02000503060000020004" pitchFamily="50" charset="0"/>
              </a:rPr>
              <a:t>Challenges</a:t>
            </a:r>
          </a:p>
        </p:txBody>
      </p:sp>
      <p:pic>
        <p:nvPicPr>
          <p:cNvPr id="6" name="Picture 5">
            <a:extLst>
              <a:ext uri="{FF2B5EF4-FFF2-40B4-BE49-F238E27FC236}">
                <a16:creationId xmlns:a16="http://schemas.microsoft.com/office/drawing/2014/main" id="{BE9766B3-DE4F-431F-80F0-E363161DE23A}"/>
              </a:ext>
            </a:extLst>
          </p:cNvPr>
          <p:cNvPicPr>
            <a:picLocks noChangeAspect="1"/>
          </p:cNvPicPr>
          <p:nvPr/>
        </p:nvPicPr>
        <p:blipFill>
          <a:blip r:embed="rId3"/>
          <a:stretch>
            <a:fillRect/>
          </a:stretch>
        </p:blipFill>
        <p:spPr>
          <a:xfrm>
            <a:off x="5782517" y="1841861"/>
            <a:ext cx="5911081" cy="3985951"/>
          </a:xfrm>
          <a:prstGeom prst="rect">
            <a:avLst/>
          </a:prstGeom>
        </p:spPr>
      </p:pic>
      <p:pic>
        <p:nvPicPr>
          <p:cNvPr id="8" name="Picture 7">
            <a:extLst>
              <a:ext uri="{FF2B5EF4-FFF2-40B4-BE49-F238E27FC236}">
                <a16:creationId xmlns:a16="http://schemas.microsoft.com/office/drawing/2014/main" id="{E09DA3B9-EDF4-4489-B274-ABC93283EDD2}"/>
              </a:ext>
            </a:extLst>
          </p:cNvPr>
          <p:cNvPicPr>
            <a:picLocks noChangeAspect="1"/>
          </p:cNvPicPr>
          <p:nvPr/>
        </p:nvPicPr>
        <p:blipFill>
          <a:blip r:embed="rId4"/>
          <a:stretch>
            <a:fillRect/>
          </a:stretch>
        </p:blipFill>
        <p:spPr>
          <a:xfrm>
            <a:off x="6984382" y="2422886"/>
            <a:ext cx="3378051" cy="2545545"/>
          </a:xfrm>
          <a:prstGeom prst="rect">
            <a:avLst/>
          </a:prstGeom>
        </p:spPr>
      </p:pic>
      <p:sp>
        <p:nvSpPr>
          <p:cNvPr id="9" name="TextBox 8">
            <a:extLst>
              <a:ext uri="{FF2B5EF4-FFF2-40B4-BE49-F238E27FC236}">
                <a16:creationId xmlns:a16="http://schemas.microsoft.com/office/drawing/2014/main" id="{52FE50A6-4B81-4984-930F-1FAD8AD40D73}"/>
              </a:ext>
            </a:extLst>
          </p:cNvPr>
          <p:cNvSpPr txBox="1"/>
          <p:nvPr/>
        </p:nvSpPr>
        <p:spPr>
          <a:xfrm>
            <a:off x="498402" y="1814188"/>
            <a:ext cx="4805118"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Sharing data and interpretations with a lay audience</a:t>
            </a:r>
          </a:p>
          <a:p>
            <a:pPr marL="342900" indent="-342900">
              <a:buFont typeface="Arial" panose="020B0604020202020204" pitchFamily="34" charset="0"/>
              <a:buChar char="•"/>
            </a:pPr>
            <a:endParaRPr lang="en-US" sz="2400" dirty="0">
              <a:solidFill>
                <a:schemeClr val="bg1"/>
              </a:solidFill>
              <a:latin typeface="Merriweather Sans" panose="02000503060000020004" pitchFamily="50" charset="0"/>
            </a:endParaRPr>
          </a:p>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Publishing data before it is fully analyzed &amp; peer-reviewed </a:t>
            </a:r>
          </a:p>
          <a:p>
            <a:pPr marL="342900" indent="-342900">
              <a:buFont typeface="Arial" panose="020B0604020202020204" pitchFamily="34" charset="0"/>
              <a:buChar char="•"/>
            </a:pPr>
            <a:endParaRPr lang="en-US" sz="2400" dirty="0">
              <a:solidFill>
                <a:schemeClr val="bg1"/>
              </a:solidFill>
              <a:latin typeface="Merriweather Sans" panose="02000503060000020004" pitchFamily="50" charset="0"/>
            </a:endParaRPr>
          </a:p>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Accountable for delays in data and reporting</a:t>
            </a:r>
          </a:p>
          <a:p>
            <a:endParaRPr lang="en-US" sz="2400" dirty="0">
              <a:solidFill>
                <a:schemeClr val="bg1"/>
              </a:solidFill>
              <a:latin typeface="Merriweather Sans" panose="02000503060000020004" pitchFamily="50" charset="0"/>
            </a:endParaRPr>
          </a:p>
          <a:p>
            <a:pPr marL="342900" indent="-342900">
              <a:buFont typeface="Arial" panose="020B0604020202020204" pitchFamily="34" charset="0"/>
              <a:buChar char="•"/>
            </a:pPr>
            <a:r>
              <a:rPr lang="en-US" sz="2400" dirty="0">
                <a:solidFill>
                  <a:schemeClr val="bg1"/>
                </a:solidFill>
                <a:latin typeface="Merriweather Sans" panose="02000503060000020004" pitchFamily="50" charset="0"/>
              </a:rPr>
              <a:t>We’re not great at making predictions</a:t>
            </a:r>
          </a:p>
        </p:txBody>
      </p:sp>
    </p:spTree>
    <p:extLst>
      <p:ext uri="{BB962C8B-B14F-4D97-AF65-F5344CB8AC3E}">
        <p14:creationId xmlns:p14="http://schemas.microsoft.com/office/powerpoint/2010/main" val="3895484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108D63-D862-4A77-AE63-E2965C33D545}"/>
              </a:ext>
            </a:extLst>
          </p:cNvPr>
          <p:cNvPicPr>
            <a:picLocks noChangeAspect="1"/>
          </p:cNvPicPr>
          <p:nvPr/>
        </p:nvPicPr>
        <p:blipFill>
          <a:blip r:embed="rId2"/>
          <a:stretch>
            <a:fillRect/>
          </a:stretch>
        </p:blipFill>
        <p:spPr>
          <a:xfrm>
            <a:off x="289369" y="1761782"/>
            <a:ext cx="6638925" cy="4476750"/>
          </a:xfrm>
          <a:prstGeom prst="rect">
            <a:avLst/>
          </a:prstGeom>
        </p:spPr>
      </p:pic>
      <p:pic>
        <p:nvPicPr>
          <p:cNvPr id="17" name="Picture 16" descr="Chart, line chart, histogram&#10;&#10;Description automatically generated">
            <a:extLst>
              <a:ext uri="{FF2B5EF4-FFF2-40B4-BE49-F238E27FC236}">
                <a16:creationId xmlns:a16="http://schemas.microsoft.com/office/drawing/2014/main" id="{73F96576-B4E7-428C-9902-2E1D6BFFD135}"/>
              </a:ext>
            </a:extLst>
          </p:cNvPr>
          <p:cNvPicPr>
            <a:picLocks noChangeAspect="1"/>
          </p:cNvPicPr>
          <p:nvPr/>
        </p:nvPicPr>
        <p:blipFill rotWithShape="1">
          <a:blip r:embed="rId3">
            <a:extLst>
              <a:ext uri="{28A0092B-C50C-407E-A947-70E740481C1C}">
                <a14:useLocalDpi xmlns:a14="http://schemas.microsoft.com/office/drawing/2010/main" val="0"/>
              </a:ext>
            </a:extLst>
          </a:blip>
          <a:srcRect r="22028"/>
          <a:stretch/>
        </p:blipFill>
        <p:spPr>
          <a:xfrm>
            <a:off x="1774698" y="2624466"/>
            <a:ext cx="3620262" cy="2374275"/>
          </a:xfrm>
          <a:prstGeom prst="rect">
            <a:avLst/>
          </a:prstGeom>
        </p:spPr>
      </p:pic>
      <p:sp>
        <p:nvSpPr>
          <p:cNvPr id="3" name="Speech Bubble: Rectangle with Corners Rounded 2">
            <a:extLst>
              <a:ext uri="{FF2B5EF4-FFF2-40B4-BE49-F238E27FC236}">
                <a16:creationId xmlns:a16="http://schemas.microsoft.com/office/drawing/2014/main" id="{F0A9277F-0E07-44C7-A3AB-9A4EA8B902D1}"/>
              </a:ext>
            </a:extLst>
          </p:cNvPr>
          <p:cNvSpPr/>
          <p:nvPr/>
        </p:nvSpPr>
        <p:spPr>
          <a:xfrm>
            <a:off x="3256027" y="463334"/>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BD6429-D870-4D46-8BD8-069A55360C63}"/>
              </a:ext>
            </a:extLst>
          </p:cNvPr>
          <p:cNvSpPr txBox="1"/>
          <p:nvPr/>
        </p:nvSpPr>
        <p:spPr>
          <a:xfrm>
            <a:off x="3619630" y="715347"/>
            <a:ext cx="7919397" cy="830997"/>
          </a:xfrm>
          <a:prstGeom prst="rect">
            <a:avLst/>
          </a:prstGeom>
          <a:noFill/>
        </p:spPr>
        <p:txBody>
          <a:bodyPr wrap="square" rtlCol="0">
            <a:spAutoFit/>
          </a:bodyPr>
          <a:lstStyle/>
          <a:p>
            <a:pPr algn="ctr"/>
            <a:r>
              <a:rPr lang="en-US" sz="2400" dirty="0">
                <a:latin typeface="Merriweather Sans" panose="02000503060000020004" pitchFamily="50" charset="0"/>
              </a:rPr>
              <a:t>How well does the total viral load in wastewater correlate with the number of reported cases?</a:t>
            </a:r>
          </a:p>
        </p:txBody>
      </p:sp>
    </p:spTree>
    <p:extLst>
      <p:ext uri="{BB962C8B-B14F-4D97-AF65-F5344CB8AC3E}">
        <p14:creationId xmlns:p14="http://schemas.microsoft.com/office/powerpoint/2010/main" val="17163006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D108D63-D862-4A77-AE63-E2965C33D545}"/>
              </a:ext>
            </a:extLst>
          </p:cNvPr>
          <p:cNvPicPr>
            <a:picLocks noChangeAspect="1"/>
          </p:cNvPicPr>
          <p:nvPr/>
        </p:nvPicPr>
        <p:blipFill>
          <a:blip r:embed="rId2"/>
          <a:stretch>
            <a:fillRect/>
          </a:stretch>
        </p:blipFill>
        <p:spPr>
          <a:xfrm>
            <a:off x="289369" y="1761782"/>
            <a:ext cx="6638925" cy="4476750"/>
          </a:xfrm>
          <a:prstGeom prst="rect">
            <a:avLst/>
          </a:prstGeom>
        </p:spPr>
      </p:pic>
      <p:pic>
        <p:nvPicPr>
          <p:cNvPr id="17" name="Picture 16" descr="Chart, line chart, histogram&#10;&#10;Description automatically generated">
            <a:extLst>
              <a:ext uri="{FF2B5EF4-FFF2-40B4-BE49-F238E27FC236}">
                <a16:creationId xmlns:a16="http://schemas.microsoft.com/office/drawing/2014/main" id="{73F96576-B4E7-428C-9902-2E1D6BFFD135}"/>
              </a:ext>
            </a:extLst>
          </p:cNvPr>
          <p:cNvPicPr>
            <a:picLocks noChangeAspect="1"/>
          </p:cNvPicPr>
          <p:nvPr/>
        </p:nvPicPr>
        <p:blipFill rotWithShape="1">
          <a:blip r:embed="rId3">
            <a:extLst>
              <a:ext uri="{28A0092B-C50C-407E-A947-70E740481C1C}">
                <a14:useLocalDpi xmlns:a14="http://schemas.microsoft.com/office/drawing/2010/main" val="0"/>
              </a:ext>
            </a:extLst>
          </a:blip>
          <a:srcRect r="22028"/>
          <a:stretch/>
        </p:blipFill>
        <p:spPr>
          <a:xfrm>
            <a:off x="1774698" y="2624466"/>
            <a:ext cx="3620262" cy="2374275"/>
          </a:xfrm>
          <a:prstGeom prst="rect">
            <a:avLst/>
          </a:prstGeom>
        </p:spPr>
      </p:pic>
      <p:sp>
        <p:nvSpPr>
          <p:cNvPr id="3" name="Speech Bubble: Rectangle with Corners Rounded 2">
            <a:extLst>
              <a:ext uri="{FF2B5EF4-FFF2-40B4-BE49-F238E27FC236}">
                <a16:creationId xmlns:a16="http://schemas.microsoft.com/office/drawing/2014/main" id="{F0A9277F-0E07-44C7-A3AB-9A4EA8B902D1}"/>
              </a:ext>
            </a:extLst>
          </p:cNvPr>
          <p:cNvSpPr/>
          <p:nvPr/>
        </p:nvSpPr>
        <p:spPr>
          <a:xfrm>
            <a:off x="3256027" y="499910"/>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BD6429-D870-4D46-8BD8-069A55360C63}"/>
              </a:ext>
            </a:extLst>
          </p:cNvPr>
          <p:cNvSpPr txBox="1"/>
          <p:nvPr/>
        </p:nvSpPr>
        <p:spPr>
          <a:xfrm>
            <a:off x="3619630" y="715347"/>
            <a:ext cx="7919397" cy="830997"/>
          </a:xfrm>
          <a:prstGeom prst="rect">
            <a:avLst/>
          </a:prstGeom>
          <a:noFill/>
        </p:spPr>
        <p:txBody>
          <a:bodyPr wrap="square" rtlCol="0">
            <a:spAutoFit/>
          </a:bodyPr>
          <a:lstStyle/>
          <a:p>
            <a:pPr algn="ctr"/>
            <a:r>
              <a:rPr lang="en-US" sz="2400" b="1" dirty="0">
                <a:latin typeface="Merriweather Sans" panose="02000503060000020004" pitchFamily="50" charset="0"/>
              </a:rPr>
              <a:t>How well does the total viral load in wastewater correlate with the number of reported cases?</a:t>
            </a:r>
          </a:p>
        </p:txBody>
      </p:sp>
      <p:pic>
        <p:nvPicPr>
          <p:cNvPr id="1026" name="Picture 2" descr="Profile photo for Cody Dailey">
            <a:extLst>
              <a:ext uri="{FF2B5EF4-FFF2-40B4-BE49-F238E27FC236}">
                <a16:creationId xmlns:a16="http://schemas.microsoft.com/office/drawing/2014/main" id="{8DC973A4-671B-4B88-AC92-EC5947279F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3234" y="3464042"/>
            <a:ext cx="3069397" cy="3069397"/>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59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8712E1ED-9353-4D02-9810-7DF59C089846}"/>
              </a:ext>
            </a:extLst>
          </p:cNvPr>
          <p:cNvPicPr>
            <a:picLocks noChangeAspect="1"/>
          </p:cNvPicPr>
          <p:nvPr/>
        </p:nvPicPr>
        <p:blipFill rotWithShape="1">
          <a:blip r:embed="rId2">
            <a:extLst>
              <a:ext uri="{28A0092B-C50C-407E-A947-70E740481C1C}">
                <a14:useLocalDpi xmlns:a14="http://schemas.microsoft.com/office/drawing/2010/main" val="0"/>
              </a:ext>
            </a:extLst>
          </a:blip>
          <a:srcRect b="12875"/>
          <a:stretch/>
        </p:blipFill>
        <p:spPr>
          <a:xfrm>
            <a:off x="17418" y="228600"/>
            <a:ext cx="12174582" cy="6629400"/>
          </a:xfrm>
          <a:prstGeom prst="rect">
            <a:avLst/>
          </a:prstGeom>
        </p:spPr>
      </p:pic>
      <p:sp>
        <p:nvSpPr>
          <p:cNvPr id="5" name="TextBox 4">
            <a:extLst>
              <a:ext uri="{FF2B5EF4-FFF2-40B4-BE49-F238E27FC236}">
                <a16:creationId xmlns:a16="http://schemas.microsoft.com/office/drawing/2014/main" id="{30104878-86B6-4A37-BFE0-3604FE3E0157}"/>
              </a:ext>
            </a:extLst>
          </p:cNvPr>
          <p:cNvSpPr txBox="1"/>
          <p:nvPr/>
        </p:nvSpPr>
        <p:spPr>
          <a:xfrm>
            <a:off x="1818417" y="773723"/>
            <a:ext cx="8572584" cy="1938992"/>
          </a:xfrm>
          <a:prstGeom prst="rect">
            <a:avLst/>
          </a:prstGeom>
          <a:noFill/>
        </p:spPr>
        <p:txBody>
          <a:bodyPr wrap="square" rtlCol="0">
            <a:spAutoFit/>
          </a:bodyPr>
          <a:lstStyle/>
          <a:p>
            <a:r>
              <a:rPr lang="en-US" sz="2400" dirty="0">
                <a:latin typeface="Arial Black" panose="020B0A04020102020204" pitchFamily="34" charset="0"/>
              </a:rPr>
              <a:t>Chapter 1: Microbial Ecology of </a:t>
            </a:r>
            <a:r>
              <a:rPr lang="en-US" sz="2400" i="1" dirty="0">
                <a:latin typeface="Arial Black" panose="020B0A04020102020204" pitchFamily="34" charset="0"/>
              </a:rPr>
              <a:t>Vibrio</a:t>
            </a:r>
            <a:r>
              <a:rPr lang="en-US" sz="2400" dirty="0">
                <a:latin typeface="Arial Black" panose="020B0A04020102020204" pitchFamily="34" charset="0"/>
              </a:rPr>
              <a:t> bacteria in the Indian River Lagoon of Eastern Florida, USA</a:t>
            </a:r>
          </a:p>
          <a:p>
            <a:endParaRPr lang="en-US" sz="2400" dirty="0">
              <a:latin typeface="Arial Black" panose="020B0A04020102020204" pitchFamily="34" charset="0"/>
            </a:endParaRPr>
          </a:p>
          <a:p>
            <a:r>
              <a:rPr lang="en-US" sz="2400" dirty="0">
                <a:latin typeface="Arial Black" panose="020B0A04020102020204" pitchFamily="34" charset="0"/>
              </a:rPr>
              <a:t>Chapter 2: Bacterial-Algal Community Dynamics in the Indian River Lagoon of Eastern Florida, USA</a:t>
            </a:r>
          </a:p>
        </p:txBody>
      </p:sp>
    </p:spTree>
    <p:extLst>
      <p:ext uri="{BB962C8B-B14F-4D97-AF65-F5344CB8AC3E}">
        <p14:creationId xmlns:p14="http://schemas.microsoft.com/office/powerpoint/2010/main" val="32511961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785AC9-9E95-4DB1-AF2E-7FC46EF78D6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555874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1EE846-1F8E-4C84-B435-9EA36B7DA8DC}"/>
              </a:ext>
            </a:extLst>
          </p:cNvPr>
          <p:cNvSpPr/>
          <p:nvPr/>
        </p:nvSpPr>
        <p:spPr>
          <a:xfrm>
            <a:off x="453300" y="869794"/>
            <a:ext cx="4754320" cy="5988205"/>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D480486-698C-427B-BB1C-DDA7CCF32772}"/>
              </a:ext>
            </a:extLst>
          </p:cNvPr>
          <p:cNvSpPr txBox="1"/>
          <p:nvPr/>
        </p:nvSpPr>
        <p:spPr>
          <a:xfrm>
            <a:off x="453300" y="2172914"/>
            <a:ext cx="4754320" cy="3416320"/>
          </a:xfrm>
          <a:prstGeom prst="rect">
            <a:avLst/>
          </a:prstGeom>
          <a:noFill/>
        </p:spPr>
        <p:txBody>
          <a:bodyPr wrap="square" rtlCol="0">
            <a:spAutoFit/>
          </a:bodyPr>
          <a:lstStyle/>
          <a:p>
            <a:pPr algn="ctr"/>
            <a:r>
              <a:rPr lang="en-US" sz="2700" dirty="0">
                <a:solidFill>
                  <a:schemeClr val="bg1"/>
                </a:solidFill>
                <a:latin typeface="Merriweather Sans" panose="02000503060000020004" pitchFamily="50" charset="0"/>
              </a:rPr>
              <a:t>Viral load is most </a:t>
            </a:r>
            <a:r>
              <a:rPr lang="en-US" sz="2700" i="0" dirty="0">
                <a:solidFill>
                  <a:schemeClr val="bg1"/>
                </a:solidFill>
                <a:effectLst/>
                <a:latin typeface="Merriweather Sans" panose="02000503060000020004" pitchFamily="50" charset="0"/>
              </a:rPr>
              <a:t>strongly correlated with: </a:t>
            </a:r>
          </a:p>
          <a:p>
            <a:pPr algn="ctr"/>
            <a:endParaRPr lang="en-US" sz="2700" dirty="0">
              <a:solidFill>
                <a:schemeClr val="bg1"/>
              </a:solidFill>
              <a:latin typeface="Merriweather Sans" panose="02000503060000020004" pitchFamily="50" charset="0"/>
            </a:endParaRPr>
          </a:p>
          <a:p>
            <a:pPr algn="ctr"/>
            <a:r>
              <a:rPr lang="en-US" sz="2700" i="0" dirty="0">
                <a:solidFill>
                  <a:schemeClr val="bg1"/>
                </a:solidFill>
                <a:effectLst/>
                <a:latin typeface="Merriweather Sans" panose="02000503060000020004" pitchFamily="50" charset="0"/>
              </a:rPr>
              <a:t>5 day lag behind </a:t>
            </a:r>
          </a:p>
          <a:p>
            <a:pPr algn="ctr"/>
            <a:r>
              <a:rPr lang="en-US" sz="2700" i="0" dirty="0">
                <a:solidFill>
                  <a:schemeClr val="bg1"/>
                </a:solidFill>
                <a:effectLst/>
                <a:latin typeface="Merriweather Sans" panose="02000503060000020004" pitchFamily="50" charset="0"/>
              </a:rPr>
              <a:t>reported symptoms</a:t>
            </a:r>
          </a:p>
          <a:p>
            <a:pPr algn="ctr"/>
            <a:endParaRPr lang="en-US" sz="2700" dirty="0">
              <a:solidFill>
                <a:schemeClr val="bg1"/>
              </a:solidFill>
              <a:latin typeface="Merriweather Sans" panose="02000503060000020004" pitchFamily="50" charset="0"/>
            </a:endParaRPr>
          </a:p>
          <a:p>
            <a:pPr algn="ctr"/>
            <a:r>
              <a:rPr lang="en-US" sz="2700" dirty="0">
                <a:solidFill>
                  <a:schemeClr val="bg1"/>
                </a:solidFill>
                <a:latin typeface="Merriweather Sans" panose="02000503060000020004" pitchFamily="50" charset="0"/>
              </a:rPr>
              <a:t>6 day lead ahead of</a:t>
            </a:r>
          </a:p>
          <a:p>
            <a:pPr algn="ctr"/>
            <a:r>
              <a:rPr lang="en-US" sz="2700" dirty="0">
                <a:solidFill>
                  <a:schemeClr val="bg1"/>
                </a:solidFill>
                <a:latin typeface="Merriweather Sans" panose="02000503060000020004" pitchFamily="50" charset="0"/>
              </a:rPr>
              <a:t>case reports &amp; test results</a:t>
            </a:r>
          </a:p>
        </p:txBody>
      </p:sp>
      <p:pic>
        <p:nvPicPr>
          <p:cNvPr id="6" name="Picture 5">
            <a:extLst>
              <a:ext uri="{FF2B5EF4-FFF2-40B4-BE49-F238E27FC236}">
                <a16:creationId xmlns:a16="http://schemas.microsoft.com/office/drawing/2014/main" id="{C131BFD3-0818-44DA-BDC3-74A6FB640BCB}"/>
              </a:ext>
            </a:extLst>
          </p:cNvPr>
          <p:cNvPicPr>
            <a:picLocks noChangeAspect="1"/>
          </p:cNvPicPr>
          <p:nvPr/>
        </p:nvPicPr>
        <p:blipFill>
          <a:blip r:embed="rId3"/>
          <a:stretch>
            <a:fillRect/>
          </a:stretch>
        </p:blipFill>
        <p:spPr>
          <a:xfrm>
            <a:off x="6096000" y="3648456"/>
            <a:ext cx="5388864" cy="3031236"/>
          </a:xfrm>
          <a:prstGeom prst="rect">
            <a:avLst/>
          </a:prstGeom>
        </p:spPr>
      </p:pic>
      <p:pic>
        <p:nvPicPr>
          <p:cNvPr id="8" name="Picture 7">
            <a:extLst>
              <a:ext uri="{FF2B5EF4-FFF2-40B4-BE49-F238E27FC236}">
                <a16:creationId xmlns:a16="http://schemas.microsoft.com/office/drawing/2014/main" id="{34BA0595-A048-4EEC-8906-204F77F7A8B3}"/>
              </a:ext>
            </a:extLst>
          </p:cNvPr>
          <p:cNvPicPr>
            <a:picLocks noChangeAspect="1"/>
          </p:cNvPicPr>
          <p:nvPr/>
        </p:nvPicPr>
        <p:blipFill>
          <a:blip r:embed="rId4"/>
          <a:stretch>
            <a:fillRect/>
          </a:stretch>
        </p:blipFill>
        <p:spPr>
          <a:xfrm>
            <a:off x="6096000" y="617220"/>
            <a:ext cx="5388864" cy="3031236"/>
          </a:xfrm>
          <a:prstGeom prst="rect">
            <a:avLst/>
          </a:prstGeom>
        </p:spPr>
      </p:pic>
    </p:spTree>
    <p:extLst>
      <p:ext uri="{BB962C8B-B14F-4D97-AF65-F5344CB8AC3E}">
        <p14:creationId xmlns:p14="http://schemas.microsoft.com/office/powerpoint/2010/main" val="1101083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E45B75C3-C261-4887-8F22-C4ADC9AEE136}"/>
              </a:ext>
            </a:extLst>
          </p:cNvPr>
          <p:cNvPicPr>
            <a:picLocks noChangeAspect="1"/>
          </p:cNvPicPr>
          <p:nvPr/>
        </p:nvPicPr>
        <p:blipFill rotWithShape="1">
          <a:blip r:embed="rId3">
            <a:extLst>
              <a:ext uri="{28A0092B-C50C-407E-A947-70E740481C1C}">
                <a14:useLocalDpi xmlns:a14="http://schemas.microsoft.com/office/drawing/2010/main" val="0"/>
              </a:ext>
            </a:extLst>
          </a:blip>
          <a:srcRect l="29611" t="14400" b="6933"/>
          <a:stretch/>
        </p:blipFill>
        <p:spPr>
          <a:xfrm>
            <a:off x="2234184" y="0"/>
            <a:ext cx="7723632" cy="5394960"/>
          </a:xfrm>
          <a:prstGeom prst="rect">
            <a:avLst/>
          </a:prstGeom>
        </p:spPr>
      </p:pic>
      <p:cxnSp>
        <p:nvCxnSpPr>
          <p:cNvPr id="4" name="Straight Arrow Connector 3">
            <a:extLst>
              <a:ext uri="{FF2B5EF4-FFF2-40B4-BE49-F238E27FC236}">
                <a16:creationId xmlns:a16="http://schemas.microsoft.com/office/drawing/2014/main" id="{0301813C-4D7A-4543-A13B-A93CC471DC73}"/>
              </a:ext>
            </a:extLst>
          </p:cNvPr>
          <p:cNvCxnSpPr/>
          <p:nvPr/>
        </p:nvCxnSpPr>
        <p:spPr>
          <a:xfrm>
            <a:off x="3072384" y="4736592"/>
            <a:ext cx="2816352" cy="0"/>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3F26E85-30FD-4982-BF34-98977045356A}"/>
              </a:ext>
            </a:extLst>
          </p:cNvPr>
          <p:cNvSpPr txBox="1"/>
          <p:nvPr/>
        </p:nvSpPr>
        <p:spPr>
          <a:xfrm>
            <a:off x="3072384" y="4994850"/>
            <a:ext cx="2584704" cy="400110"/>
          </a:xfrm>
          <a:prstGeom prst="rect">
            <a:avLst/>
          </a:prstGeom>
          <a:noFill/>
        </p:spPr>
        <p:txBody>
          <a:bodyPr wrap="square" rtlCol="0">
            <a:spAutoFit/>
          </a:bodyPr>
          <a:lstStyle/>
          <a:p>
            <a:pPr algn="ctr"/>
            <a:r>
              <a:rPr lang="en-US" sz="2000" dirty="0">
                <a:latin typeface="Merriweather Sans" panose="02000503060000020004" pitchFamily="50" charset="0"/>
              </a:rPr>
              <a:t>5 days, p = 0.602</a:t>
            </a:r>
          </a:p>
        </p:txBody>
      </p:sp>
    </p:spTree>
    <p:extLst>
      <p:ext uri="{BB962C8B-B14F-4D97-AF65-F5344CB8AC3E}">
        <p14:creationId xmlns:p14="http://schemas.microsoft.com/office/powerpoint/2010/main" val="4088595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7DEC6B79-0A01-4B83-91C9-83207112DEA9}"/>
              </a:ext>
            </a:extLst>
          </p:cNvPr>
          <p:cNvPicPr>
            <a:picLocks noChangeAspect="1"/>
          </p:cNvPicPr>
          <p:nvPr/>
        </p:nvPicPr>
        <p:blipFill rotWithShape="1">
          <a:blip r:embed="rId2">
            <a:extLst>
              <a:ext uri="{28A0092B-C50C-407E-A947-70E740481C1C}">
                <a14:useLocalDpi xmlns:a14="http://schemas.microsoft.com/office/drawing/2010/main" val="0"/>
              </a:ext>
            </a:extLst>
          </a:blip>
          <a:srcRect l="29444" t="16000" b="7468"/>
          <a:stretch/>
        </p:blipFill>
        <p:spPr>
          <a:xfrm>
            <a:off x="2225040" y="164592"/>
            <a:ext cx="7741920" cy="5248656"/>
          </a:xfrm>
          <a:prstGeom prst="rect">
            <a:avLst/>
          </a:prstGeom>
        </p:spPr>
      </p:pic>
      <p:cxnSp>
        <p:nvCxnSpPr>
          <p:cNvPr id="4" name="Straight Arrow Connector 3">
            <a:extLst>
              <a:ext uri="{FF2B5EF4-FFF2-40B4-BE49-F238E27FC236}">
                <a16:creationId xmlns:a16="http://schemas.microsoft.com/office/drawing/2014/main" id="{7E8A2B55-A928-438E-B0FB-F9223A2B2BAC}"/>
              </a:ext>
            </a:extLst>
          </p:cNvPr>
          <p:cNvCxnSpPr/>
          <p:nvPr/>
        </p:nvCxnSpPr>
        <p:spPr>
          <a:xfrm>
            <a:off x="2999232" y="4736592"/>
            <a:ext cx="2816352" cy="0"/>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4FB740F-B964-4719-980A-7E3CAF51A69B}"/>
              </a:ext>
            </a:extLst>
          </p:cNvPr>
          <p:cNvCxnSpPr>
            <a:cxnSpLocks/>
          </p:cNvCxnSpPr>
          <p:nvPr/>
        </p:nvCxnSpPr>
        <p:spPr>
          <a:xfrm>
            <a:off x="5815584" y="5382768"/>
            <a:ext cx="3383280" cy="0"/>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4FB107A-0851-4E6D-B905-2CCAF4ED5567}"/>
              </a:ext>
            </a:extLst>
          </p:cNvPr>
          <p:cNvSpPr txBox="1"/>
          <p:nvPr/>
        </p:nvSpPr>
        <p:spPr>
          <a:xfrm>
            <a:off x="3072384" y="4994850"/>
            <a:ext cx="2584704" cy="400110"/>
          </a:xfrm>
          <a:prstGeom prst="rect">
            <a:avLst/>
          </a:prstGeom>
          <a:noFill/>
        </p:spPr>
        <p:txBody>
          <a:bodyPr wrap="square" rtlCol="0">
            <a:spAutoFit/>
          </a:bodyPr>
          <a:lstStyle/>
          <a:p>
            <a:pPr algn="ctr"/>
            <a:r>
              <a:rPr lang="en-US" sz="2000" dirty="0">
                <a:latin typeface="Merriweather Sans" panose="02000503060000020004" pitchFamily="50" charset="0"/>
              </a:rPr>
              <a:t>5 days, p = 0.602</a:t>
            </a:r>
          </a:p>
        </p:txBody>
      </p:sp>
      <p:sp>
        <p:nvSpPr>
          <p:cNvPr id="8" name="TextBox 7">
            <a:extLst>
              <a:ext uri="{FF2B5EF4-FFF2-40B4-BE49-F238E27FC236}">
                <a16:creationId xmlns:a16="http://schemas.microsoft.com/office/drawing/2014/main" id="{00EB0497-4CC1-4FF8-9CCC-197E15944A17}"/>
              </a:ext>
            </a:extLst>
          </p:cNvPr>
          <p:cNvSpPr txBox="1"/>
          <p:nvPr/>
        </p:nvSpPr>
        <p:spPr>
          <a:xfrm>
            <a:off x="6214872" y="5622738"/>
            <a:ext cx="2584704" cy="400110"/>
          </a:xfrm>
          <a:prstGeom prst="rect">
            <a:avLst/>
          </a:prstGeom>
          <a:noFill/>
        </p:spPr>
        <p:txBody>
          <a:bodyPr wrap="square" rtlCol="0">
            <a:spAutoFit/>
          </a:bodyPr>
          <a:lstStyle/>
          <a:p>
            <a:pPr algn="ctr"/>
            <a:r>
              <a:rPr lang="en-US" sz="2000" dirty="0">
                <a:latin typeface="Merriweather Sans" panose="02000503060000020004" pitchFamily="50" charset="0"/>
              </a:rPr>
              <a:t>6 days, p = 0.61</a:t>
            </a:r>
          </a:p>
        </p:txBody>
      </p:sp>
    </p:spTree>
    <p:extLst>
      <p:ext uri="{BB962C8B-B14F-4D97-AF65-F5344CB8AC3E}">
        <p14:creationId xmlns:p14="http://schemas.microsoft.com/office/powerpoint/2010/main" val="33916007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119EA20B-68FC-46BF-A126-738F330B4046}"/>
              </a:ext>
            </a:extLst>
          </p:cNvPr>
          <p:cNvPicPr>
            <a:picLocks noChangeAspect="1"/>
          </p:cNvPicPr>
          <p:nvPr/>
        </p:nvPicPr>
        <p:blipFill rotWithShape="1">
          <a:blip r:embed="rId2">
            <a:extLst>
              <a:ext uri="{28A0092B-C50C-407E-A947-70E740481C1C}">
                <a14:useLocalDpi xmlns:a14="http://schemas.microsoft.com/office/drawing/2010/main" val="0"/>
              </a:ext>
            </a:extLst>
          </a:blip>
          <a:srcRect b="13600"/>
          <a:stretch/>
        </p:blipFill>
        <p:spPr>
          <a:xfrm>
            <a:off x="609600" y="466344"/>
            <a:ext cx="10972800" cy="5925312"/>
          </a:xfrm>
          <a:prstGeom prst="rect">
            <a:avLst/>
          </a:prstGeom>
        </p:spPr>
      </p:pic>
    </p:spTree>
    <p:extLst>
      <p:ext uri="{BB962C8B-B14F-4D97-AF65-F5344CB8AC3E}">
        <p14:creationId xmlns:p14="http://schemas.microsoft.com/office/powerpoint/2010/main" val="33290307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 histogram&#10;&#10;Description automatically generated">
            <a:extLst>
              <a:ext uri="{FF2B5EF4-FFF2-40B4-BE49-F238E27FC236}">
                <a16:creationId xmlns:a16="http://schemas.microsoft.com/office/drawing/2014/main" id="{54EA50B2-F7DD-4117-81DD-022061EEAA4D}"/>
              </a:ext>
            </a:extLst>
          </p:cNvPr>
          <p:cNvPicPr>
            <a:picLocks noChangeAspect="1"/>
          </p:cNvPicPr>
          <p:nvPr/>
        </p:nvPicPr>
        <p:blipFill rotWithShape="1">
          <a:blip r:embed="rId2">
            <a:extLst>
              <a:ext uri="{28A0092B-C50C-407E-A947-70E740481C1C}">
                <a14:useLocalDpi xmlns:a14="http://schemas.microsoft.com/office/drawing/2010/main" val="0"/>
              </a:ext>
            </a:extLst>
          </a:blip>
          <a:srcRect r="19987" b="42500"/>
          <a:stretch/>
        </p:blipFill>
        <p:spPr>
          <a:xfrm>
            <a:off x="0" y="1842516"/>
            <a:ext cx="9729216" cy="3575304"/>
          </a:xfrm>
          <a:prstGeom prst="rect">
            <a:avLst/>
          </a:prstGeom>
        </p:spPr>
      </p:pic>
      <p:sp>
        <p:nvSpPr>
          <p:cNvPr id="4" name="TextBox 3">
            <a:extLst>
              <a:ext uri="{FF2B5EF4-FFF2-40B4-BE49-F238E27FC236}">
                <a16:creationId xmlns:a16="http://schemas.microsoft.com/office/drawing/2014/main" id="{5C7A9C64-C2B2-40CE-8388-AC5FC83D106D}"/>
              </a:ext>
            </a:extLst>
          </p:cNvPr>
          <p:cNvSpPr txBox="1"/>
          <p:nvPr/>
        </p:nvSpPr>
        <p:spPr>
          <a:xfrm>
            <a:off x="1788829" y="1011519"/>
            <a:ext cx="7919397" cy="830997"/>
          </a:xfrm>
          <a:prstGeom prst="rect">
            <a:avLst/>
          </a:prstGeom>
          <a:noFill/>
        </p:spPr>
        <p:txBody>
          <a:bodyPr wrap="square" rtlCol="0">
            <a:spAutoFit/>
          </a:bodyPr>
          <a:lstStyle/>
          <a:p>
            <a:pPr algn="ctr"/>
            <a:r>
              <a:rPr lang="en-US" sz="2400" b="1" dirty="0">
                <a:latin typeface="Merriweather Sans" panose="02000503060000020004" pitchFamily="50" charset="0"/>
              </a:rPr>
              <a:t>Predictive Modeling from </a:t>
            </a:r>
          </a:p>
          <a:p>
            <a:pPr algn="ctr"/>
            <a:r>
              <a:rPr lang="en-US" sz="2400" b="1" dirty="0">
                <a:latin typeface="Merriweather Sans" panose="02000503060000020004" pitchFamily="50" charset="0"/>
              </a:rPr>
              <a:t>Total Viral Load in Wastewater</a:t>
            </a:r>
          </a:p>
        </p:txBody>
      </p:sp>
      <p:sp>
        <p:nvSpPr>
          <p:cNvPr id="9" name="Rectangle: Rounded Corners 8">
            <a:extLst>
              <a:ext uri="{FF2B5EF4-FFF2-40B4-BE49-F238E27FC236}">
                <a16:creationId xmlns:a16="http://schemas.microsoft.com/office/drawing/2014/main" id="{5BE9E503-8648-4E0E-96CE-0A02643E8A22}"/>
              </a:ext>
            </a:extLst>
          </p:cNvPr>
          <p:cNvSpPr/>
          <p:nvPr/>
        </p:nvSpPr>
        <p:spPr>
          <a:xfrm>
            <a:off x="9564624" y="2231136"/>
            <a:ext cx="2414016" cy="3002796"/>
          </a:xfrm>
          <a:prstGeom prst="roundRect">
            <a:avLst/>
          </a:prstGeom>
          <a:solidFill>
            <a:srgbClr val="C7E7DD"/>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Badge Question Mark with solid fill">
            <a:extLst>
              <a:ext uri="{FF2B5EF4-FFF2-40B4-BE49-F238E27FC236}">
                <a16:creationId xmlns:a16="http://schemas.microsoft.com/office/drawing/2014/main" id="{B83E6A17-80B7-448D-9A29-3DDEFD2AE4A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95688" y="2554224"/>
            <a:ext cx="2151888" cy="2151888"/>
          </a:xfrm>
          <a:prstGeom prst="rect">
            <a:avLst/>
          </a:prstGeom>
        </p:spPr>
      </p:pic>
    </p:spTree>
    <p:extLst>
      <p:ext uri="{BB962C8B-B14F-4D97-AF65-F5344CB8AC3E}">
        <p14:creationId xmlns:p14="http://schemas.microsoft.com/office/powerpoint/2010/main" val="19010250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6CCE22-A00F-48BA-AAAD-D246341E6EF8}"/>
              </a:ext>
            </a:extLst>
          </p:cNvPr>
          <p:cNvPicPr>
            <a:picLocks noChangeAspect="1"/>
          </p:cNvPicPr>
          <p:nvPr/>
        </p:nvPicPr>
        <p:blipFill rotWithShape="1">
          <a:blip r:embed="rId2"/>
          <a:srcRect b="6829"/>
          <a:stretch/>
        </p:blipFill>
        <p:spPr>
          <a:xfrm>
            <a:off x="609600" y="234175"/>
            <a:ext cx="10972800" cy="6389649"/>
          </a:xfrm>
          <a:prstGeom prst="rect">
            <a:avLst/>
          </a:prstGeom>
        </p:spPr>
      </p:pic>
      <p:sp>
        <p:nvSpPr>
          <p:cNvPr id="8" name="TextBox 7">
            <a:extLst>
              <a:ext uri="{FF2B5EF4-FFF2-40B4-BE49-F238E27FC236}">
                <a16:creationId xmlns:a16="http://schemas.microsoft.com/office/drawing/2014/main" id="{1D75B5CA-142C-4503-A25F-1148A41C4DFD}"/>
              </a:ext>
            </a:extLst>
          </p:cNvPr>
          <p:cNvSpPr txBox="1"/>
          <p:nvPr/>
        </p:nvSpPr>
        <p:spPr>
          <a:xfrm>
            <a:off x="3882975" y="3075056"/>
            <a:ext cx="4426049" cy="707886"/>
          </a:xfrm>
          <a:prstGeom prst="rect">
            <a:avLst/>
          </a:prstGeom>
          <a:noFill/>
        </p:spPr>
        <p:txBody>
          <a:bodyPr wrap="square">
            <a:spAutoFit/>
          </a:bodyPr>
          <a:lstStyle/>
          <a:p>
            <a:pPr algn="ctr"/>
            <a:r>
              <a:rPr lang="en-US" sz="2000" b="1" i="0" dirty="0">
                <a:solidFill>
                  <a:srgbClr val="222222"/>
                </a:solidFill>
                <a:effectLst/>
                <a:latin typeface="Merriweather Sans" panose="02000503060000020004" pitchFamily="50" charset="0"/>
              </a:rPr>
              <a:t>Wastewater-based Surveillance </a:t>
            </a:r>
          </a:p>
          <a:p>
            <a:pPr algn="ctr"/>
            <a:r>
              <a:rPr lang="en-US" sz="2000" b="1" i="0" dirty="0">
                <a:solidFill>
                  <a:srgbClr val="222222"/>
                </a:solidFill>
                <a:effectLst/>
                <a:latin typeface="Merriweather Sans" panose="02000503060000020004" pitchFamily="50" charset="0"/>
              </a:rPr>
              <a:t>for SARS-CoV-2</a:t>
            </a:r>
            <a:endParaRPr lang="en-US" sz="2000" dirty="0"/>
          </a:p>
        </p:txBody>
      </p:sp>
    </p:spTree>
    <p:extLst>
      <p:ext uri="{BB962C8B-B14F-4D97-AF65-F5344CB8AC3E}">
        <p14:creationId xmlns:p14="http://schemas.microsoft.com/office/powerpoint/2010/main" val="23177942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7A769DE0-40E5-4FAB-A9CC-217649B2F8D4}"/>
              </a:ext>
            </a:extLst>
          </p:cNvPr>
          <p:cNvSpPr txBox="1">
            <a:spLocks/>
          </p:cNvSpPr>
          <p:nvPr/>
        </p:nvSpPr>
        <p:spPr>
          <a:xfrm>
            <a:off x="589698" y="384048"/>
            <a:ext cx="5506302" cy="1236946"/>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4000" b="1" i="0" u="none" strike="noStrike" kern="1200" cap="none" spc="0" normalizeH="0" baseline="0" noProof="0" dirty="0">
                <a:ln>
                  <a:noFill/>
                </a:ln>
                <a:solidFill>
                  <a:srgbClr val="C03229"/>
                </a:solidFill>
                <a:effectLst/>
                <a:uLnTx/>
                <a:uFillTx/>
                <a:latin typeface="Merriweather Sans" panose="02000503060000020004" pitchFamily="50" charset="0"/>
                <a:ea typeface="+mn-ea"/>
                <a:cs typeface="+mn-cs"/>
              </a:rPr>
              <a:t>Research Questions</a:t>
            </a:r>
          </a:p>
        </p:txBody>
      </p:sp>
      <p:sp>
        <p:nvSpPr>
          <p:cNvPr id="6" name="Content Placeholder 2">
            <a:extLst>
              <a:ext uri="{FF2B5EF4-FFF2-40B4-BE49-F238E27FC236}">
                <a16:creationId xmlns:a16="http://schemas.microsoft.com/office/drawing/2014/main" id="{8B86D576-6CC1-4CD0-8E93-EB5C8425856C}"/>
              </a:ext>
            </a:extLst>
          </p:cNvPr>
          <p:cNvSpPr txBox="1">
            <a:spLocks/>
          </p:cNvSpPr>
          <p:nvPr/>
        </p:nvSpPr>
        <p:spPr>
          <a:xfrm>
            <a:off x="589698" y="1620994"/>
            <a:ext cx="10584270" cy="3583314"/>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black"/>
                </a:solidFill>
                <a:latin typeface="Merriweather Sans" panose="02000503060000020004" pitchFamily="50" charset="0"/>
              </a:rPr>
              <a:t>Can we apply wastewater-based surveillance for SARS-CoV-2 in Athens, GA?</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black"/>
              </a:solidFill>
              <a:latin typeface="Merriweather Sans" panose="02000503060000020004" pitchFamily="50" charset="0"/>
            </a:endParaRP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solidFill>
                  <a:prstClr val="black"/>
                </a:solidFill>
                <a:latin typeface="Merriweather Sans" panose="02000503060000020004" pitchFamily="50" charset="0"/>
              </a:rPr>
              <a:t>Can we detect SARS-CoV-2 in wastewater with currently available methods? </a:t>
            </a:r>
          </a:p>
          <a:p>
            <a:pPr marL="0" marR="0" lvl="0" indent="0"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solidFill>
                <a:prstClr val="black"/>
              </a:solidFill>
              <a:latin typeface="Merriweather Sans" panose="02000503060000020004" pitchFamily="50" charset="0"/>
            </a:endParaRPr>
          </a:p>
          <a:p>
            <a:pPr marL="0" indent="0">
              <a:buNone/>
            </a:pPr>
            <a:r>
              <a:rPr lang="en-US" dirty="0">
                <a:solidFill>
                  <a:prstClr val="black"/>
                </a:solidFill>
                <a:latin typeface="Merriweather Sans" panose="02000503060000020004" pitchFamily="50" charset="0"/>
              </a:rPr>
              <a:t>How well do trends in viral loads in wastewater correlate with cases of COVID-19. Is wastewater a leading indicator to predict outbreaks? </a:t>
            </a:r>
          </a:p>
        </p:txBody>
      </p:sp>
    </p:spTree>
    <p:extLst>
      <p:ext uri="{BB962C8B-B14F-4D97-AF65-F5344CB8AC3E}">
        <p14:creationId xmlns:p14="http://schemas.microsoft.com/office/powerpoint/2010/main" val="29899022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16BA-038B-4D97-B9D5-92C9905F4827}"/>
              </a:ext>
            </a:extLst>
          </p:cNvPr>
          <p:cNvSpPr>
            <a:spLocks noGrp="1"/>
          </p:cNvSpPr>
          <p:nvPr>
            <p:ph type="title"/>
          </p:nvPr>
        </p:nvSpPr>
        <p:spPr/>
        <p:txBody>
          <a:bodyPr/>
          <a:lstStyle/>
          <a:p>
            <a:r>
              <a:rPr lang="en-US" dirty="0">
                <a:solidFill>
                  <a:srgbClr val="BA0C2F"/>
                </a:solidFill>
                <a:latin typeface="Merriweather Sans" panose="02000503060000020004" pitchFamily="50" charset="0"/>
              </a:rPr>
              <a:t>Key Findings</a:t>
            </a:r>
          </a:p>
        </p:txBody>
      </p:sp>
      <p:sp>
        <p:nvSpPr>
          <p:cNvPr id="3" name="Content Placeholder 2">
            <a:extLst>
              <a:ext uri="{FF2B5EF4-FFF2-40B4-BE49-F238E27FC236}">
                <a16:creationId xmlns:a16="http://schemas.microsoft.com/office/drawing/2014/main" id="{CA184CAE-BD25-416C-957B-59160C8CFFF3}"/>
              </a:ext>
            </a:extLst>
          </p:cNvPr>
          <p:cNvSpPr>
            <a:spLocks noGrp="1"/>
          </p:cNvSpPr>
          <p:nvPr>
            <p:ph sz="half" idx="1"/>
          </p:nvPr>
        </p:nvSpPr>
        <p:spPr>
          <a:xfrm>
            <a:off x="838200" y="1781019"/>
            <a:ext cx="10905565" cy="4485965"/>
          </a:xfrm>
        </p:spPr>
        <p:txBody>
          <a:bodyPr>
            <a:normAutofit/>
          </a:bodyPr>
          <a:lstStyle/>
          <a:p>
            <a:pPr>
              <a:buFontTx/>
              <a:buChar char="-"/>
            </a:pPr>
            <a:r>
              <a:rPr lang="en-US" sz="3200" dirty="0"/>
              <a:t>We have been able to detect SARS-CoV-2 from wastewater in Athens, GA using direct extraction methods </a:t>
            </a:r>
          </a:p>
          <a:p>
            <a:pPr>
              <a:buFontTx/>
              <a:buChar char="-"/>
            </a:pPr>
            <a:r>
              <a:rPr lang="en-US" sz="3200" dirty="0"/>
              <a:t>Temporal trends in wastewater concentration of SARS-CoV-2 reflect trends in reported cases of COVID-19</a:t>
            </a:r>
          </a:p>
          <a:p>
            <a:pPr>
              <a:buFontTx/>
              <a:buChar char="-"/>
            </a:pPr>
            <a:r>
              <a:rPr lang="en-US" sz="3200" dirty="0"/>
              <a:t>There appears to be a 5-day lag behind reported symptoms, and a 6-day lead time ahead of reported cases</a:t>
            </a:r>
          </a:p>
          <a:p>
            <a:pPr>
              <a:buFontTx/>
              <a:buChar char="-"/>
            </a:pPr>
            <a:r>
              <a:rPr lang="en-US" sz="3200" dirty="0"/>
              <a:t>Differences in spatial-temporal trends between catchment areas may provide evidence for localized “hot zones”</a:t>
            </a:r>
          </a:p>
        </p:txBody>
      </p:sp>
    </p:spTree>
    <p:extLst>
      <p:ext uri="{BB962C8B-B14F-4D97-AF65-F5344CB8AC3E}">
        <p14:creationId xmlns:p14="http://schemas.microsoft.com/office/powerpoint/2010/main" val="41042310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16BA-038B-4D97-B9D5-92C9905F4827}"/>
              </a:ext>
            </a:extLst>
          </p:cNvPr>
          <p:cNvSpPr>
            <a:spLocks noGrp="1"/>
          </p:cNvSpPr>
          <p:nvPr>
            <p:ph type="title"/>
          </p:nvPr>
        </p:nvSpPr>
        <p:spPr/>
        <p:txBody>
          <a:bodyPr/>
          <a:lstStyle/>
          <a:p>
            <a:r>
              <a:rPr lang="en-US" dirty="0">
                <a:solidFill>
                  <a:srgbClr val="BA0C2F"/>
                </a:solidFill>
                <a:latin typeface="Merriweather Sans" panose="02000503060000020004" pitchFamily="50" charset="0"/>
              </a:rPr>
              <a:t>Future Directions</a:t>
            </a:r>
          </a:p>
        </p:txBody>
      </p:sp>
      <p:sp>
        <p:nvSpPr>
          <p:cNvPr id="3" name="Content Placeholder 2">
            <a:extLst>
              <a:ext uri="{FF2B5EF4-FFF2-40B4-BE49-F238E27FC236}">
                <a16:creationId xmlns:a16="http://schemas.microsoft.com/office/drawing/2014/main" id="{CA184CAE-BD25-416C-957B-59160C8CFFF3}"/>
              </a:ext>
            </a:extLst>
          </p:cNvPr>
          <p:cNvSpPr>
            <a:spLocks noGrp="1"/>
          </p:cNvSpPr>
          <p:nvPr>
            <p:ph sz="half" idx="1"/>
          </p:nvPr>
        </p:nvSpPr>
        <p:spPr>
          <a:xfrm>
            <a:off x="838199" y="1825625"/>
            <a:ext cx="10905565" cy="4351338"/>
          </a:xfrm>
        </p:spPr>
        <p:txBody>
          <a:bodyPr>
            <a:normAutofit/>
          </a:bodyPr>
          <a:lstStyle/>
          <a:p>
            <a:pPr marL="0" indent="0">
              <a:buNone/>
            </a:pPr>
            <a:endParaRPr lang="en-US" sz="3200" dirty="0"/>
          </a:p>
          <a:p>
            <a:pPr>
              <a:buFontTx/>
              <a:buChar char="-"/>
            </a:pPr>
            <a:r>
              <a:rPr lang="en-US" sz="3200" dirty="0"/>
              <a:t>Maintaining monitoring program throughout vaccine rollout</a:t>
            </a:r>
          </a:p>
          <a:p>
            <a:pPr marL="0" indent="0">
              <a:buNone/>
            </a:pPr>
            <a:endParaRPr lang="en-US" sz="3200" dirty="0"/>
          </a:p>
          <a:p>
            <a:pPr>
              <a:buFontTx/>
              <a:buChar char="-"/>
            </a:pPr>
            <a:r>
              <a:rPr lang="en-US" sz="3200" dirty="0"/>
              <a:t>Interpretation and actionability of wastewater results</a:t>
            </a:r>
          </a:p>
          <a:p>
            <a:pPr marL="0" indent="0">
              <a:buNone/>
            </a:pPr>
            <a:endParaRPr lang="en-US" sz="3200" dirty="0"/>
          </a:p>
          <a:p>
            <a:pPr>
              <a:buFontTx/>
              <a:buChar char="-"/>
            </a:pPr>
            <a:r>
              <a:rPr lang="en-US" sz="3200" dirty="0"/>
              <a:t>Detection, quantification, and sequencing of novel variants</a:t>
            </a:r>
          </a:p>
        </p:txBody>
      </p:sp>
    </p:spTree>
    <p:extLst>
      <p:ext uri="{BB962C8B-B14F-4D97-AF65-F5344CB8AC3E}">
        <p14:creationId xmlns:p14="http://schemas.microsoft.com/office/powerpoint/2010/main" val="33090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0104878-86B6-4A37-BFE0-3604FE3E0157}"/>
              </a:ext>
            </a:extLst>
          </p:cNvPr>
          <p:cNvSpPr txBox="1"/>
          <p:nvPr/>
        </p:nvSpPr>
        <p:spPr>
          <a:xfrm>
            <a:off x="2832642" y="1125172"/>
            <a:ext cx="8572584" cy="830997"/>
          </a:xfrm>
          <a:prstGeom prst="rect">
            <a:avLst/>
          </a:prstGeom>
          <a:noFill/>
        </p:spPr>
        <p:txBody>
          <a:bodyPr wrap="square" rtlCol="0">
            <a:spAutoFit/>
          </a:bodyPr>
          <a:lstStyle/>
          <a:p>
            <a:pPr algn="ctr"/>
            <a:r>
              <a:rPr lang="en-US" sz="2400" dirty="0">
                <a:latin typeface="Arial Black" panose="020B0A04020102020204" pitchFamily="34" charset="0"/>
              </a:rPr>
              <a:t>Chapter 3: Wastewater-based Surveillance for  SARS-CoV-2 in Athens, Georgia, USA</a:t>
            </a:r>
          </a:p>
        </p:txBody>
      </p:sp>
      <p:pic>
        <p:nvPicPr>
          <p:cNvPr id="3" name="Picture 2" descr="A picture containing rectangle&#10;&#10;Description automatically generated">
            <a:extLst>
              <a:ext uri="{FF2B5EF4-FFF2-40B4-BE49-F238E27FC236}">
                <a16:creationId xmlns:a16="http://schemas.microsoft.com/office/drawing/2014/main" id="{8B969C4D-9276-49CE-B192-4718A6A9F397}"/>
              </a:ext>
            </a:extLst>
          </p:cNvPr>
          <p:cNvPicPr>
            <a:picLocks noChangeAspect="1"/>
          </p:cNvPicPr>
          <p:nvPr/>
        </p:nvPicPr>
        <p:blipFill rotWithShape="1">
          <a:blip r:embed="rId2">
            <a:extLst>
              <a:ext uri="{28A0092B-C50C-407E-A947-70E740481C1C}">
                <a14:useLocalDpi xmlns:a14="http://schemas.microsoft.com/office/drawing/2010/main" val="0"/>
              </a:ext>
            </a:extLst>
          </a:blip>
          <a:srcRect t="26936" b="24205"/>
          <a:stretch/>
        </p:blipFill>
        <p:spPr>
          <a:xfrm>
            <a:off x="0" y="3137095"/>
            <a:ext cx="12184856" cy="3720905"/>
          </a:xfrm>
          <a:prstGeom prst="rect">
            <a:avLst/>
          </a:prstGeom>
        </p:spPr>
      </p:pic>
      <p:pic>
        <p:nvPicPr>
          <p:cNvPr id="6" name="Picture 5" descr="A house with a red door&#10;&#10;Description automatically generated with low confidence">
            <a:extLst>
              <a:ext uri="{FF2B5EF4-FFF2-40B4-BE49-F238E27FC236}">
                <a16:creationId xmlns:a16="http://schemas.microsoft.com/office/drawing/2014/main" id="{880FA2AD-B9EB-471D-9B21-32EB429458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99688" y="1641502"/>
            <a:ext cx="2639966" cy="1923661"/>
          </a:xfrm>
          <a:prstGeom prst="rect">
            <a:avLst/>
          </a:prstGeom>
        </p:spPr>
      </p:pic>
      <p:pic>
        <p:nvPicPr>
          <p:cNvPr id="8" name="Picture 7">
            <a:extLst>
              <a:ext uri="{FF2B5EF4-FFF2-40B4-BE49-F238E27FC236}">
                <a16:creationId xmlns:a16="http://schemas.microsoft.com/office/drawing/2014/main" id="{B0B2E67A-346D-424D-8C98-5EDD6FC8F0A2}"/>
              </a:ext>
            </a:extLst>
          </p:cNvPr>
          <p:cNvPicPr>
            <a:picLocks noChangeAspect="1"/>
          </p:cNvPicPr>
          <p:nvPr/>
        </p:nvPicPr>
        <p:blipFill rotWithShape="1">
          <a:blip r:embed="rId4">
            <a:clrChange>
              <a:clrFrom>
                <a:srgbClr val="FFFFFF"/>
              </a:clrFrom>
              <a:clrTo>
                <a:srgbClr val="FFFFFF">
                  <a:alpha val="0"/>
                </a:srgbClr>
              </a:clrTo>
            </a:clrChange>
          </a:blip>
          <a:srcRect t="82944" b="9539"/>
          <a:stretch/>
        </p:blipFill>
        <p:spPr>
          <a:xfrm>
            <a:off x="5492630" y="6282388"/>
            <a:ext cx="3353554" cy="222358"/>
          </a:xfrm>
          <a:prstGeom prst="rect">
            <a:avLst/>
          </a:prstGeom>
        </p:spPr>
      </p:pic>
      <p:pic>
        <p:nvPicPr>
          <p:cNvPr id="9" name="Picture 8">
            <a:extLst>
              <a:ext uri="{FF2B5EF4-FFF2-40B4-BE49-F238E27FC236}">
                <a16:creationId xmlns:a16="http://schemas.microsoft.com/office/drawing/2014/main" id="{8E7BA496-A3BE-42FB-A8BF-51C0BFE65238}"/>
              </a:ext>
            </a:extLst>
          </p:cNvPr>
          <p:cNvPicPr>
            <a:picLocks noChangeAspect="1"/>
          </p:cNvPicPr>
          <p:nvPr/>
        </p:nvPicPr>
        <p:blipFill rotWithShape="1">
          <a:blip r:embed="rId4">
            <a:clrChange>
              <a:clrFrom>
                <a:srgbClr val="FFFFFF"/>
              </a:clrFrom>
              <a:clrTo>
                <a:srgbClr val="FFFFFF">
                  <a:alpha val="0"/>
                </a:srgbClr>
              </a:clrTo>
            </a:clrChange>
          </a:blip>
          <a:srcRect t="82944" b="9539"/>
          <a:stretch/>
        </p:blipFill>
        <p:spPr>
          <a:xfrm>
            <a:off x="2139076" y="6280311"/>
            <a:ext cx="3353554" cy="222358"/>
          </a:xfrm>
          <a:prstGeom prst="rect">
            <a:avLst/>
          </a:prstGeom>
        </p:spPr>
      </p:pic>
      <p:pic>
        <p:nvPicPr>
          <p:cNvPr id="10" name="Picture 9">
            <a:extLst>
              <a:ext uri="{FF2B5EF4-FFF2-40B4-BE49-F238E27FC236}">
                <a16:creationId xmlns:a16="http://schemas.microsoft.com/office/drawing/2014/main" id="{7C6DB7E3-CA95-4C24-9137-C001CF29A924}"/>
              </a:ext>
            </a:extLst>
          </p:cNvPr>
          <p:cNvPicPr>
            <a:picLocks noChangeAspect="1"/>
          </p:cNvPicPr>
          <p:nvPr/>
        </p:nvPicPr>
        <p:blipFill rotWithShape="1">
          <a:blip r:embed="rId4">
            <a:clrChange>
              <a:clrFrom>
                <a:srgbClr val="FFFFFF"/>
              </a:clrFrom>
              <a:clrTo>
                <a:srgbClr val="FFFFFF">
                  <a:alpha val="0"/>
                </a:srgbClr>
              </a:clrTo>
            </a:clrChange>
          </a:blip>
          <a:srcRect l="36215" t="54790" b="9539"/>
          <a:stretch/>
        </p:blipFill>
        <p:spPr>
          <a:xfrm>
            <a:off x="7144" y="5441104"/>
            <a:ext cx="2139076" cy="1055113"/>
          </a:xfrm>
          <a:prstGeom prst="rect">
            <a:avLst/>
          </a:prstGeom>
        </p:spPr>
      </p:pic>
      <p:pic>
        <p:nvPicPr>
          <p:cNvPr id="11" name="Picture 10">
            <a:extLst>
              <a:ext uri="{FF2B5EF4-FFF2-40B4-BE49-F238E27FC236}">
                <a16:creationId xmlns:a16="http://schemas.microsoft.com/office/drawing/2014/main" id="{356871AE-8E51-41DA-91CE-EFE987B3377D}"/>
              </a:ext>
            </a:extLst>
          </p:cNvPr>
          <p:cNvPicPr>
            <a:picLocks noChangeAspect="1"/>
          </p:cNvPicPr>
          <p:nvPr/>
        </p:nvPicPr>
        <p:blipFill>
          <a:blip r:embed="rId5">
            <a:clrChange>
              <a:clrFrom>
                <a:srgbClr val="080808"/>
              </a:clrFrom>
              <a:clrTo>
                <a:srgbClr val="080808">
                  <a:alpha val="0"/>
                </a:srgbClr>
              </a:clrTo>
            </a:clrChange>
          </a:blip>
          <a:stretch>
            <a:fillRect/>
          </a:stretch>
        </p:blipFill>
        <p:spPr>
          <a:xfrm rot="17823877">
            <a:off x="7255274" y="4083143"/>
            <a:ext cx="3696979" cy="2568857"/>
          </a:xfrm>
          <a:prstGeom prst="rect">
            <a:avLst/>
          </a:prstGeom>
        </p:spPr>
      </p:pic>
      <p:pic>
        <p:nvPicPr>
          <p:cNvPr id="12" name="Picture 11">
            <a:extLst>
              <a:ext uri="{FF2B5EF4-FFF2-40B4-BE49-F238E27FC236}">
                <a16:creationId xmlns:a16="http://schemas.microsoft.com/office/drawing/2014/main" id="{19B8D631-76A6-4D40-A25E-396763A89A71}"/>
              </a:ext>
            </a:extLst>
          </p:cNvPr>
          <p:cNvPicPr>
            <a:picLocks noChangeAspect="1"/>
          </p:cNvPicPr>
          <p:nvPr/>
        </p:nvPicPr>
        <p:blipFill rotWithShape="1">
          <a:blip r:embed="rId4">
            <a:clrChange>
              <a:clrFrom>
                <a:srgbClr val="FFFFFF"/>
              </a:clrFrom>
              <a:clrTo>
                <a:srgbClr val="FFFFFF">
                  <a:alpha val="0"/>
                </a:srgbClr>
              </a:clrTo>
            </a:clrChange>
          </a:blip>
          <a:srcRect t="82944" b="9539"/>
          <a:stretch/>
        </p:blipFill>
        <p:spPr>
          <a:xfrm>
            <a:off x="8802635" y="6282388"/>
            <a:ext cx="3353554" cy="222358"/>
          </a:xfrm>
          <a:prstGeom prst="rect">
            <a:avLst/>
          </a:prstGeom>
        </p:spPr>
      </p:pic>
    </p:spTree>
    <p:extLst>
      <p:ext uri="{BB962C8B-B14F-4D97-AF65-F5344CB8AC3E}">
        <p14:creationId xmlns:p14="http://schemas.microsoft.com/office/powerpoint/2010/main" val="41009418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F52935-32B2-49B1-9D93-47C43CD980D5}"/>
              </a:ext>
            </a:extLst>
          </p:cNvPr>
          <p:cNvSpPr/>
          <p:nvPr/>
        </p:nvSpPr>
        <p:spPr>
          <a:xfrm>
            <a:off x="0" y="3768337"/>
            <a:ext cx="12192000" cy="3089664"/>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D8F06381-FDA4-48E7-9A88-190B641B7B71}"/>
              </a:ext>
            </a:extLst>
          </p:cNvPr>
          <p:cNvSpPr/>
          <p:nvPr/>
        </p:nvSpPr>
        <p:spPr>
          <a:xfrm>
            <a:off x="0" y="-76584"/>
            <a:ext cx="12192000" cy="3844920"/>
          </a:xfrm>
          <a:prstGeom prst="rect">
            <a:avLst/>
          </a:prstGeom>
          <a:solidFill>
            <a:srgbClr val="1C1819"/>
          </a:solidFill>
          <a:ln>
            <a:solidFill>
              <a:srgbClr val="1C181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60332092-F8BA-4B85-A8E2-906B41EDA6A5}"/>
              </a:ext>
            </a:extLst>
          </p:cNvPr>
          <p:cNvPicPr>
            <a:picLocks noChangeAspect="1"/>
          </p:cNvPicPr>
          <p:nvPr/>
        </p:nvPicPr>
        <p:blipFill>
          <a:blip r:embed="rId2"/>
          <a:stretch>
            <a:fillRect/>
          </a:stretch>
        </p:blipFill>
        <p:spPr>
          <a:xfrm>
            <a:off x="289976" y="224022"/>
            <a:ext cx="1315058" cy="1315058"/>
          </a:xfrm>
          <a:prstGeom prst="ellipse">
            <a:avLst/>
          </a:prstGeom>
        </p:spPr>
      </p:pic>
      <p:pic>
        <p:nvPicPr>
          <p:cNvPr id="29" name="Picture 28">
            <a:extLst>
              <a:ext uri="{FF2B5EF4-FFF2-40B4-BE49-F238E27FC236}">
                <a16:creationId xmlns:a16="http://schemas.microsoft.com/office/drawing/2014/main" id="{E34C2A89-EFF7-4F90-8C95-7DE2D1964869}"/>
              </a:ext>
            </a:extLst>
          </p:cNvPr>
          <p:cNvPicPr>
            <a:picLocks noChangeAspect="1"/>
          </p:cNvPicPr>
          <p:nvPr/>
        </p:nvPicPr>
        <p:blipFill>
          <a:blip r:embed="rId3"/>
          <a:stretch>
            <a:fillRect/>
          </a:stretch>
        </p:blipFill>
        <p:spPr>
          <a:xfrm>
            <a:off x="3105361" y="247627"/>
            <a:ext cx="1288532" cy="1288532"/>
          </a:xfrm>
          <a:prstGeom prst="ellipse">
            <a:avLst/>
          </a:prstGeom>
        </p:spPr>
      </p:pic>
      <p:pic>
        <p:nvPicPr>
          <p:cNvPr id="31" name="Picture 30" descr="A person smiling for the camera&#10;&#10;Description automatically generated">
            <a:extLst>
              <a:ext uri="{FF2B5EF4-FFF2-40B4-BE49-F238E27FC236}">
                <a16:creationId xmlns:a16="http://schemas.microsoft.com/office/drawing/2014/main" id="{5C411C89-4412-4FFC-9E71-1907938DFAA3}"/>
              </a:ext>
            </a:extLst>
          </p:cNvPr>
          <p:cNvPicPr>
            <a:picLocks noChangeAspect="1"/>
          </p:cNvPicPr>
          <p:nvPr/>
        </p:nvPicPr>
        <p:blipFill rotWithShape="1">
          <a:blip r:embed="rId4">
            <a:extLst>
              <a:ext uri="{28A0092B-C50C-407E-A947-70E740481C1C}">
                <a14:useLocalDpi xmlns:a14="http://schemas.microsoft.com/office/drawing/2010/main" val="0"/>
              </a:ext>
            </a:extLst>
          </a:blip>
          <a:srcRect t="17546"/>
          <a:stretch/>
        </p:blipFill>
        <p:spPr>
          <a:xfrm>
            <a:off x="1717867" y="1846920"/>
            <a:ext cx="1288406" cy="1261283"/>
          </a:xfrm>
          <a:prstGeom prst="ellipse">
            <a:avLst/>
          </a:prstGeom>
        </p:spPr>
      </p:pic>
      <p:pic>
        <p:nvPicPr>
          <p:cNvPr id="33" name="Picture 32">
            <a:extLst>
              <a:ext uri="{FF2B5EF4-FFF2-40B4-BE49-F238E27FC236}">
                <a16:creationId xmlns:a16="http://schemas.microsoft.com/office/drawing/2014/main" id="{3638BC49-3574-417C-BA61-842943DEEE68}"/>
              </a:ext>
            </a:extLst>
          </p:cNvPr>
          <p:cNvPicPr>
            <a:picLocks noChangeAspect="1"/>
          </p:cNvPicPr>
          <p:nvPr/>
        </p:nvPicPr>
        <p:blipFill rotWithShape="1">
          <a:blip r:embed="rId5"/>
          <a:srcRect b="24900"/>
          <a:stretch/>
        </p:blipFill>
        <p:spPr>
          <a:xfrm>
            <a:off x="8830485" y="323647"/>
            <a:ext cx="1345472" cy="1298542"/>
          </a:xfrm>
          <a:prstGeom prst="ellipse">
            <a:avLst/>
          </a:prstGeom>
        </p:spPr>
      </p:pic>
      <p:pic>
        <p:nvPicPr>
          <p:cNvPr id="1026" name="Picture 2" descr="Amelia Foley - College of Public Health UGA">
            <a:extLst>
              <a:ext uri="{FF2B5EF4-FFF2-40B4-BE49-F238E27FC236}">
                <a16:creationId xmlns:a16="http://schemas.microsoft.com/office/drawing/2014/main" id="{25073B2C-C3CB-49F6-8756-78DC6CF3FA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32064" y="325816"/>
            <a:ext cx="1367404" cy="1367404"/>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descr="Visual Identity: Logos and Templates - College of Public Health UGA">
            <a:extLst>
              <a:ext uri="{FF2B5EF4-FFF2-40B4-BE49-F238E27FC236}">
                <a16:creationId xmlns:a16="http://schemas.microsoft.com/office/drawing/2014/main" id="{87DD9288-188B-43A5-B898-88BC80BDC1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4959" y="4333964"/>
            <a:ext cx="3270155" cy="11007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7622524-7A6E-438C-829C-09C9F9D18075}"/>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89510" y="4875094"/>
            <a:ext cx="1749910" cy="1749910"/>
          </a:xfrm>
          <a:prstGeom prst="rect">
            <a:avLst/>
          </a:prstGeom>
        </p:spPr>
      </p:pic>
      <p:pic>
        <p:nvPicPr>
          <p:cNvPr id="1030" name="Picture 6" descr="CEID COVID-19 - Home">
            <a:extLst>
              <a:ext uri="{FF2B5EF4-FFF2-40B4-BE49-F238E27FC236}">
                <a16:creationId xmlns:a16="http://schemas.microsoft.com/office/drawing/2014/main" id="{FC21A5EB-E9E2-40C4-8779-7167DB471D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82993" y="5669830"/>
            <a:ext cx="3550699" cy="9551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ogo: connections between microbes, humans, other animals, plus scientific tools">
            <a:extLst>
              <a:ext uri="{FF2B5EF4-FFF2-40B4-BE49-F238E27FC236}">
                <a16:creationId xmlns:a16="http://schemas.microsoft.com/office/drawing/2014/main" id="{8790DDAC-FC52-40BC-AE5F-C68B7D26DA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01172" y="5115000"/>
            <a:ext cx="1603787" cy="160378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ighlander Design Build |">
            <a:extLst>
              <a:ext uri="{FF2B5EF4-FFF2-40B4-BE49-F238E27FC236}">
                <a16:creationId xmlns:a16="http://schemas.microsoft.com/office/drawing/2014/main" id="{7138E88D-503D-4379-9B0C-9A96CD45917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9056" r="23196"/>
          <a:stretch/>
        </p:blipFill>
        <p:spPr bwMode="auto">
          <a:xfrm>
            <a:off x="2484286" y="4192726"/>
            <a:ext cx="2056267" cy="172416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C8F483A-6106-478B-8224-CB40091E9673}"/>
              </a:ext>
            </a:extLst>
          </p:cNvPr>
          <p:cNvSpPr txBox="1"/>
          <p:nvPr/>
        </p:nvSpPr>
        <p:spPr>
          <a:xfrm>
            <a:off x="252010" y="1693220"/>
            <a:ext cx="1235522"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Dr. Erin </a:t>
            </a:r>
            <a:r>
              <a:rPr lang="en-US" sz="1200" dirty="0" err="1">
                <a:solidFill>
                  <a:schemeClr val="bg1"/>
                </a:solidFill>
                <a:latin typeface="Merriweather Sans" panose="02000503060000020004" pitchFamily="50" charset="0"/>
              </a:rPr>
              <a:t>Lipp</a:t>
            </a:r>
            <a:endParaRPr lang="en-US" sz="1200" dirty="0">
              <a:solidFill>
                <a:schemeClr val="bg1"/>
              </a:solidFill>
              <a:latin typeface="Merriweather Sans" panose="02000503060000020004" pitchFamily="50" charset="0"/>
            </a:endParaRPr>
          </a:p>
        </p:txBody>
      </p:sp>
      <p:sp>
        <p:nvSpPr>
          <p:cNvPr id="8" name="TextBox 7">
            <a:extLst>
              <a:ext uri="{FF2B5EF4-FFF2-40B4-BE49-F238E27FC236}">
                <a16:creationId xmlns:a16="http://schemas.microsoft.com/office/drawing/2014/main" id="{C13B4FF2-68CE-4217-82B4-E5FF3D38C578}"/>
              </a:ext>
            </a:extLst>
          </p:cNvPr>
          <p:cNvSpPr txBox="1"/>
          <p:nvPr/>
        </p:nvSpPr>
        <p:spPr>
          <a:xfrm>
            <a:off x="1744309" y="3238491"/>
            <a:ext cx="1235522"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Megan Lott</a:t>
            </a:r>
          </a:p>
        </p:txBody>
      </p:sp>
      <p:sp>
        <p:nvSpPr>
          <p:cNvPr id="9" name="TextBox 8">
            <a:extLst>
              <a:ext uri="{FF2B5EF4-FFF2-40B4-BE49-F238E27FC236}">
                <a16:creationId xmlns:a16="http://schemas.microsoft.com/office/drawing/2014/main" id="{FE1CBF62-E2C0-4066-922A-C26FD52D66C3}"/>
              </a:ext>
            </a:extLst>
          </p:cNvPr>
          <p:cNvSpPr txBox="1"/>
          <p:nvPr/>
        </p:nvSpPr>
        <p:spPr>
          <a:xfrm>
            <a:off x="2991350" y="1707376"/>
            <a:ext cx="1523874"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William Norfolk</a:t>
            </a:r>
          </a:p>
        </p:txBody>
      </p:sp>
      <p:sp>
        <p:nvSpPr>
          <p:cNvPr id="10" name="TextBox 9">
            <a:extLst>
              <a:ext uri="{FF2B5EF4-FFF2-40B4-BE49-F238E27FC236}">
                <a16:creationId xmlns:a16="http://schemas.microsoft.com/office/drawing/2014/main" id="{813FB4BA-BF2A-4599-AB08-F55B503B001B}"/>
              </a:ext>
            </a:extLst>
          </p:cNvPr>
          <p:cNvSpPr txBox="1"/>
          <p:nvPr/>
        </p:nvSpPr>
        <p:spPr>
          <a:xfrm>
            <a:off x="8752993" y="1767440"/>
            <a:ext cx="1611610"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Megan Robertson</a:t>
            </a:r>
          </a:p>
        </p:txBody>
      </p:sp>
      <p:sp>
        <p:nvSpPr>
          <p:cNvPr id="12" name="TextBox 11">
            <a:extLst>
              <a:ext uri="{FF2B5EF4-FFF2-40B4-BE49-F238E27FC236}">
                <a16:creationId xmlns:a16="http://schemas.microsoft.com/office/drawing/2014/main" id="{8E2AF594-F465-465E-B50F-FEC897F188EC}"/>
              </a:ext>
            </a:extLst>
          </p:cNvPr>
          <p:cNvSpPr txBox="1"/>
          <p:nvPr/>
        </p:nvSpPr>
        <p:spPr>
          <a:xfrm>
            <a:off x="5779482" y="1745669"/>
            <a:ext cx="1472568"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Amelia Foley</a:t>
            </a:r>
          </a:p>
        </p:txBody>
      </p:sp>
      <p:pic>
        <p:nvPicPr>
          <p:cNvPr id="3" name="Picture 2" descr="Profile photo for Taylor Maddalene">
            <a:extLst>
              <a:ext uri="{FF2B5EF4-FFF2-40B4-BE49-F238E27FC236}">
                <a16:creationId xmlns:a16="http://schemas.microsoft.com/office/drawing/2014/main" id="{649E6EF3-B19E-4E16-85B2-9E6708AB3FB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519982" y="1907335"/>
            <a:ext cx="1319591" cy="1319591"/>
          </a:xfrm>
          <a:prstGeom prst="ellipse">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44CFB4E3-838F-4A2F-820D-F416F3B1B507}"/>
              </a:ext>
            </a:extLst>
          </p:cNvPr>
          <p:cNvSpPr txBox="1"/>
          <p:nvPr/>
        </p:nvSpPr>
        <p:spPr>
          <a:xfrm>
            <a:off x="10269618" y="3251501"/>
            <a:ext cx="1654258"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Taylor </a:t>
            </a:r>
            <a:r>
              <a:rPr lang="en-US" sz="1200" dirty="0" err="1">
                <a:solidFill>
                  <a:schemeClr val="bg1"/>
                </a:solidFill>
                <a:latin typeface="Merriweather Sans" panose="02000503060000020004" pitchFamily="50" charset="0"/>
              </a:rPr>
              <a:t>Maddalene</a:t>
            </a:r>
            <a:endParaRPr lang="en-US" sz="1200" dirty="0">
              <a:solidFill>
                <a:schemeClr val="bg1"/>
              </a:solidFill>
              <a:latin typeface="Merriweather Sans" panose="02000503060000020004" pitchFamily="50" charset="0"/>
            </a:endParaRPr>
          </a:p>
        </p:txBody>
      </p:sp>
      <p:sp>
        <p:nvSpPr>
          <p:cNvPr id="4" name="Rectangle 3">
            <a:extLst>
              <a:ext uri="{FF2B5EF4-FFF2-40B4-BE49-F238E27FC236}">
                <a16:creationId xmlns:a16="http://schemas.microsoft.com/office/drawing/2014/main" id="{5B27AE14-8011-440D-AEB2-F352E614B74D}"/>
              </a:ext>
            </a:extLst>
          </p:cNvPr>
          <p:cNvSpPr>
            <a:spLocks noChangeArrowheads="1"/>
          </p:cNvSpPr>
          <p:nvPr/>
        </p:nvSpPr>
        <p:spPr bwMode="auto">
          <a:xfrm>
            <a:off x="0" y="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914"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4">
            <a:extLst>
              <a:ext uri="{FF2B5EF4-FFF2-40B4-BE49-F238E27FC236}">
                <a16:creationId xmlns:a16="http://schemas.microsoft.com/office/drawing/2014/main" id="{14A159FB-40E0-4C64-BA44-9A91DB755C39}"/>
              </a:ext>
            </a:extLst>
          </p:cNvPr>
          <p:cNvSpPr>
            <a:spLocks noChangeArrowheads="1"/>
          </p:cNvSpPr>
          <p:nvPr/>
        </p:nvSpPr>
        <p:spPr bwMode="auto">
          <a:xfrm>
            <a:off x="152400" y="152400"/>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4914"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86D09DEB-114E-4B57-A188-D561A46F6A3E}"/>
              </a:ext>
            </a:extLst>
          </p:cNvPr>
          <p:cNvPicPr>
            <a:picLocks noChangeAspect="1"/>
          </p:cNvPicPr>
          <p:nvPr/>
        </p:nvPicPr>
        <p:blipFill rotWithShape="1">
          <a:blip r:embed="rId13"/>
          <a:srcRect l="-1097" t="9382" r="1097" b="31773"/>
          <a:stretch/>
        </p:blipFill>
        <p:spPr>
          <a:xfrm>
            <a:off x="7333831" y="1846920"/>
            <a:ext cx="1449044" cy="1438516"/>
          </a:xfrm>
          <a:prstGeom prst="ellipse">
            <a:avLst/>
          </a:prstGeom>
        </p:spPr>
      </p:pic>
      <p:pic>
        <p:nvPicPr>
          <p:cNvPr id="24" name="Picture 2" descr="Profile photo for Cody Dailey">
            <a:extLst>
              <a:ext uri="{FF2B5EF4-FFF2-40B4-BE49-F238E27FC236}">
                <a16:creationId xmlns:a16="http://schemas.microsoft.com/office/drawing/2014/main" id="{C473D914-1BDD-4BFA-9288-41FDCA2319E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2126" y="1871172"/>
            <a:ext cx="1363508" cy="1363508"/>
          </a:xfrm>
          <a:prstGeom prst="ellipse">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981AC317-A16C-4891-B16E-5F5FB538A31F}"/>
              </a:ext>
            </a:extLst>
          </p:cNvPr>
          <p:cNvSpPr txBox="1"/>
          <p:nvPr/>
        </p:nvSpPr>
        <p:spPr>
          <a:xfrm>
            <a:off x="4294179" y="3238491"/>
            <a:ext cx="1472568"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Cody Dailey</a:t>
            </a:r>
          </a:p>
        </p:txBody>
      </p:sp>
      <p:sp>
        <p:nvSpPr>
          <p:cNvPr id="28" name="TextBox 27">
            <a:extLst>
              <a:ext uri="{FF2B5EF4-FFF2-40B4-BE49-F238E27FC236}">
                <a16:creationId xmlns:a16="http://schemas.microsoft.com/office/drawing/2014/main" id="{C865F2C9-A3CF-44B3-B34E-4C0A661CA51B}"/>
              </a:ext>
            </a:extLst>
          </p:cNvPr>
          <p:cNvSpPr txBox="1"/>
          <p:nvPr/>
        </p:nvSpPr>
        <p:spPr>
          <a:xfrm>
            <a:off x="6810858" y="3312649"/>
            <a:ext cx="2488489" cy="276999"/>
          </a:xfrm>
          <a:prstGeom prst="rect">
            <a:avLst/>
          </a:prstGeom>
          <a:noFill/>
        </p:spPr>
        <p:txBody>
          <a:bodyPr wrap="square" rtlCol="0">
            <a:spAutoFit/>
          </a:bodyPr>
          <a:lstStyle/>
          <a:p>
            <a:pPr algn="ctr"/>
            <a:r>
              <a:rPr lang="en-US" sz="1200" dirty="0">
                <a:solidFill>
                  <a:schemeClr val="bg1"/>
                </a:solidFill>
                <a:latin typeface="Merriweather Sans" panose="02000503060000020004" pitchFamily="50" charset="0"/>
              </a:rPr>
              <a:t>Carolina Melendez </a:t>
            </a:r>
            <a:r>
              <a:rPr lang="en-US" sz="1200" dirty="0" err="1">
                <a:solidFill>
                  <a:schemeClr val="bg1"/>
                </a:solidFill>
                <a:latin typeface="Merriweather Sans" panose="02000503060000020004" pitchFamily="50" charset="0"/>
              </a:rPr>
              <a:t>Declet</a:t>
            </a:r>
            <a:endParaRPr lang="en-US" sz="1200" dirty="0">
              <a:solidFill>
                <a:schemeClr val="bg1"/>
              </a:solidFill>
              <a:latin typeface="Merriweather Sans" panose="02000503060000020004" pitchFamily="50" charset="0"/>
            </a:endParaRPr>
          </a:p>
        </p:txBody>
      </p:sp>
    </p:spTree>
    <p:extLst>
      <p:ext uri="{BB962C8B-B14F-4D97-AF65-F5344CB8AC3E}">
        <p14:creationId xmlns:p14="http://schemas.microsoft.com/office/powerpoint/2010/main" val="29302507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picture containing sky, outdoor, water, beach&#10;&#10;Description automatically generated">
            <a:extLst>
              <a:ext uri="{FF2B5EF4-FFF2-40B4-BE49-F238E27FC236}">
                <a16:creationId xmlns:a16="http://schemas.microsoft.com/office/drawing/2014/main" id="{534619E7-8CAD-47AA-8AA2-8D5DD222F474}"/>
              </a:ext>
            </a:extLst>
          </p:cNvPr>
          <p:cNvPicPr>
            <a:picLocks noChangeAspect="1"/>
          </p:cNvPicPr>
          <p:nvPr/>
        </p:nvPicPr>
        <p:blipFill rotWithShape="1">
          <a:blip r:embed="rId2">
            <a:extLst>
              <a:ext uri="{28A0092B-C50C-407E-A947-70E740481C1C}">
                <a14:useLocalDpi xmlns:a14="http://schemas.microsoft.com/office/drawing/2010/main" val="0"/>
              </a:ext>
            </a:extLst>
          </a:blip>
          <a:srcRect l="6884" t="2939" r="15867"/>
          <a:stretch/>
        </p:blipFill>
        <p:spPr>
          <a:xfrm>
            <a:off x="3427971" y="0"/>
            <a:ext cx="3430028" cy="3429000"/>
          </a:xfrm>
          <a:prstGeom prst="rect">
            <a:avLst/>
          </a:prstGeom>
        </p:spPr>
      </p:pic>
      <p:sp>
        <p:nvSpPr>
          <p:cNvPr id="4" name="Rectangle 3">
            <a:extLst>
              <a:ext uri="{FF2B5EF4-FFF2-40B4-BE49-F238E27FC236}">
                <a16:creationId xmlns:a16="http://schemas.microsoft.com/office/drawing/2014/main" id="{0C4CB0A8-1353-490D-BE90-A10EAF304F07}"/>
              </a:ext>
            </a:extLst>
          </p:cNvPr>
          <p:cNvSpPr/>
          <p:nvPr/>
        </p:nvSpPr>
        <p:spPr>
          <a:xfrm>
            <a:off x="-1029" y="0"/>
            <a:ext cx="3429000" cy="3429000"/>
          </a:xfrm>
          <a:prstGeom prst="rect">
            <a:avLst/>
          </a:prstGeom>
          <a:solidFill>
            <a:srgbClr val="1917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ground, outdoor, person, child&#10;&#10;Description automatically generated">
            <a:extLst>
              <a:ext uri="{FF2B5EF4-FFF2-40B4-BE49-F238E27FC236}">
                <a16:creationId xmlns:a16="http://schemas.microsoft.com/office/drawing/2014/main" id="{8095F476-BA65-47C3-86DF-2427DF8138B0}"/>
              </a:ext>
            </a:extLst>
          </p:cNvPr>
          <p:cNvPicPr>
            <a:picLocks noChangeAspect="1"/>
          </p:cNvPicPr>
          <p:nvPr/>
        </p:nvPicPr>
        <p:blipFill rotWithShape="1">
          <a:blip r:embed="rId3">
            <a:extLst>
              <a:ext uri="{28A0092B-C50C-407E-A947-70E740481C1C}">
                <a14:useLocalDpi xmlns:a14="http://schemas.microsoft.com/office/drawing/2010/main" val="0"/>
              </a:ext>
            </a:extLst>
          </a:blip>
          <a:srcRect l="838" r="24165" b="4"/>
          <a:stretch/>
        </p:blipFill>
        <p:spPr>
          <a:xfrm>
            <a:off x="0" y="3429000"/>
            <a:ext cx="3429001" cy="3429000"/>
          </a:xfrm>
          <a:prstGeom prst="rect">
            <a:avLst/>
          </a:prstGeom>
        </p:spPr>
      </p:pic>
      <p:sp>
        <p:nvSpPr>
          <p:cNvPr id="7" name="Rectangle 6">
            <a:extLst>
              <a:ext uri="{FF2B5EF4-FFF2-40B4-BE49-F238E27FC236}">
                <a16:creationId xmlns:a16="http://schemas.microsoft.com/office/drawing/2014/main" id="{7E47DE2B-ADA8-4375-A0A8-7F1D7587F0EC}"/>
              </a:ext>
            </a:extLst>
          </p:cNvPr>
          <p:cNvSpPr/>
          <p:nvPr/>
        </p:nvSpPr>
        <p:spPr>
          <a:xfrm>
            <a:off x="3428485" y="3429000"/>
            <a:ext cx="3429000" cy="3429000"/>
          </a:xfrm>
          <a:prstGeom prst="rect">
            <a:avLst/>
          </a:prstGeom>
          <a:solidFill>
            <a:srgbClr val="62A2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EDD04901-23A0-4881-BD56-973704C331A7}"/>
              </a:ext>
            </a:extLst>
          </p:cNvPr>
          <p:cNvSpPr txBox="1"/>
          <p:nvPr/>
        </p:nvSpPr>
        <p:spPr>
          <a:xfrm>
            <a:off x="559920" y="585767"/>
            <a:ext cx="2307102" cy="553998"/>
          </a:xfrm>
          <a:prstGeom prst="rect">
            <a:avLst/>
          </a:prstGeom>
          <a:noFill/>
        </p:spPr>
        <p:txBody>
          <a:bodyPr wrap="square" rtlCol="0">
            <a:spAutoFit/>
          </a:bodyPr>
          <a:lstStyle/>
          <a:p>
            <a:pPr algn="ctr"/>
            <a:r>
              <a:rPr lang="en-US" sz="3000" b="1" dirty="0">
                <a:solidFill>
                  <a:schemeClr val="bg1"/>
                </a:solidFill>
                <a:latin typeface="Merriweather Sans" panose="02000503060000020004" pitchFamily="50" charset="0"/>
              </a:rPr>
              <a:t>From Sea</a:t>
            </a:r>
          </a:p>
        </p:txBody>
      </p:sp>
      <p:sp>
        <p:nvSpPr>
          <p:cNvPr id="9" name="TextBox 8">
            <a:extLst>
              <a:ext uri="{FF2B5EF4-FFF2-40B4-BE49-F238E27FC236}">
                <a16:creationId xmlns:a16="http://schemas.microsoft.com/office/drawing/2014/main" id="{A1BFAD04-1611-41E3-AE23-C6990F4C3DDF}"/>
              </a:ext>
            </a:extLst>
          </p:cNvPr>
          <p:cNvSpPr txBox="1"/>
          <p:nvPr/>
        </p:nvSpPr>
        <p:spPr>
          <a:xfrm>
            <a:off x="4039959" y="5645444"/>
            <a:ext cx="2307102" cy="553998"/>
          </a:xfrm>
          <a:prstGeom prst="rect">
            <a:avLst/>
          </a:prstGeom>
          <a:noFill/>
        </p:spPr>
        <p:txBody>
          <a:bodyPr wrap="square" rtlCol="0">
            <a:spAutoFit/>
          </a:bodyPr>
          <a:lstStyle/>
          <a:p>
            <a:pPr algn="ctr"/>
            <a:r>
              <a:rPr lang="en-US" sz="3000" b="1" dirty="0">
                <a:solidFill>
                  <a:schemeClr val="bg1"/>
                </a:solidFill>
                <a:latin typeface="Merriweather Sans" panose="02000503060000020004" pitchFamily="50" charset="0"/>
              </a:rPr>
              <a:t>To Sewer</a:t>
            </a:r>
          </a:p>
        </p:txBody>
      </p:sp>
      <p:sp>
        <p:nvSpPr>
          <p:cNvPr id="12" name="TextBox 11">
            <a:extLst>
              <a:ext uri="{FF2B5EF4-FFF2-40B4-BE49-F238E27FC236}">
                <a16:creationId xmlns:a16="http://schemas.microsoft.com/office/drawing/2014/main" id="{F033779D-4543-4FB0-9C7A-865BF86E3E0B}"/>
              </a:ext>
            </a:extLst>
          </p:cNvPr>
          <p:cNvSpPr txBox="1"/>
          <p:nvPr/>
        </p:nvSpPr>
        <p:spPr>
          <a:xfrm>
            <a:off x="7240675" y="585767"/>
            <a:ext cx="4754320" cy="6524863"/>
          </a:xfrm>
          <a:prstGeom prst="rect">
            <a:avLst/>
          </a:prstGeom>
          <a:noFill/>
        </p:spPr>
        <p:txBody>
          <a:bodyPr wrap="square" rtlCol="0">
            <a:spAutoFit/>
          </a:bodyPr>
          <a:lstStyle/>
          <a:p>
            <a:r>
              <a:rPr lang="en-US" sz="2200" b="1" dirty="0">
                <a:latin typeface="Merriweather Sans" panose="02000503060000020004" pitchFamily="50" charset="0"/>
              </a:rPr>
              <a:t>The </a:t>
            </a:r>
            <a:r>
              <a:rPr lang="en-US" sz="2200" b="1" dirty="0" err="1">
                <a:latin typeface="Merriweather Sans" panose="02000503060000020004" pitchFamily="50" charset="0"/>
              </a:rPr>
              <a:t>Lipp</a:t>
            </a:r>
            <a:r>
              <a:rPr lang="en-US" sz="2200" b="1" dirty="0">
                <a:latin typeface="Merriweather Sans" panose="02000503060000020004" pitchFamily="50" charset="0"/>
              </a:rPr>
              <a:t> Lab</a:t>
            </a:r>
          </a:p>
          <a:p>
            <a:r>
              <a:rPr lang="en-US" sz="2200" dirty="0">
                <a:latin typeface="Merriweather Sans" panose="02000503060000020004" pitchFamily="50" charset="0"/>
              </a:rPr>
              <a:t>William Norfolk </a:t>
            </a:r>
          </a:p>
          <a:p>
            <a:r>
              <a:rPr lang="en-US" sz="2200" dirty="0">
                <a:latin typeface="Merriweather Sans" panose="02000503060000020004" pitchFamily="50" charset="0"/>
              </a:rPr>
              <a:t>Amelia Foley </a:t>
            </a:r>
          </a:p>
          <a:p>
            <a:r>
              <a:rPr lang="en-US" sz="2200" dirty="0">
                <a:latin typeface="Merriweather Sans" panose="02000503060000020004" pitchFamily="50" charset="0"/>
              </a:rPr>
              <a:t>Carolina Melendez </a:t>
            </a:r>
            <a:r>
              <a:rPr lang="en-US" sz="2200" dirty="0" err="1">
                <a:latin typeface="Merriweather Sans" panose="02000503060000020004" pitchFamily="50" charset="0"/>
              </a:rPr>
              <a:t>Declet</a:t>
            </a:r>
            <a:endParaRPr lang="en-US" sz="2200" dirty="0">
              <a:latin typeface="Merriweather Sans" panose="02000503060000020004" pitchFamily="50" charset="0"/>
            </a:endParaRPr>
          </a:p>
          <a:p>
            <a:r>
              <a:rPr lang="en-US" sz="2200" dirty="0">
                <a:latin typeface="Merriweather Sans" panose="02000503060000020004" pitchFamily="50" charset="0"/>
              </a:rPr>
              <a:t>Amanda </a:t>
            </a:r>
            <a:r>
              <a:rPr lang="en-US" sz="2200" dirty="0" err="1">
                <a:latin typeface="Merriweather Sans" panose="02000503060000020004" pitchFamily="50" charset="0"/>
              </a:rPr>
              <a:t>Glatter</a:t>
            </a:r>
            <a:endParaRPr lang="en-US" sz="2200" dirty="0">
              <a:latin typeface="Merriweather Sans" panose="02000503060000020004" pitchFamily="50" charset="0"/>
            </a:endParaRPr>
          </a:p>
          <a:p>
            <a:r>
              <a:rPr lang="en-US" sz="2200" dirty="0">
                <a:latin typeface="Merriweather Sans" panose="02000503060000020004" pitchFamily="50" charset="0"/>
              </a:rPr>
              <a:t>Megan Robertson</a:t>
            </a:r>
          </a:p>
          <a:p>
            <a:r>
              <a:rPr lang="en-US" sz="2200" dirty="0">
                <a:latin typeface="Merriweather Sans" panose="02000503060000020004" pitchFamily="50" charset="0"/>
              </a:rPr>
              <a:t>Honorary: Cody Dailey</a:t>
            </a:r>
          </a:p>
          <a:p>
            <a:r>
              <a:rPr lang="en-US" sz="2200" dirty="0">
                <a:latin typeface="Merriweather Sans" panose="02000503060000020004" pitchFamily="50" charset="0"/>
              </a:rPr>
              <a:t>Honorary: Taylor </a:t>
            </a:r>
            <a:r>
              <a:rPr lang="en-US" sz="2200" dirty="0" err="1">
                <a:latin typeface="Merriweather Sans" panose="02000503060000020004" pitchFamily="50" charset="0"/>
              </a:rPr>
              <a:t>Maddalene</a:t>
            </a:r>
            <a:endParaRPr lang="en-US" sz="2200" dirty="0">
              <a:latin typeface="Merriweather Sans" panose="02000503060000020004" pitchFamily="50" charset="0"/>
            </a:endParaRPr>
          </a:p>
          <a:p>
            <a:r>
              <a:rPr lang="en-US" sz="2200" dirty="0">
                <a:latin typeface="Merriweather Sans" panose="02000503060000020004" pitchFamily="50" charset="0"/>
              </a:rPr>
              <a:t>Honorary: Abigail Hobbs</a:t>
            </a:r>
          </a:p>
          <a:p>
            <a:endParaRPr lang="en-US" sz="2200" b="1" dirty="0">
              <a:latin typeface="Merriweather Sans" panose="02000503060000020004" pitchFamily="50" charset="0"/>
            </a:endParaRPr>
          </a:p>
          <a:p>
            <a:r>
              <a:rPr lang="en-US" sz="2200" b="1" dirty="0">
                <a:latin typeface="Merriweather Sans" panose="02000503060000020004" pitchFamily="50" charset="0"/>
              </a:rPr>
              <a:t>Committee</a:t>
            </a:r>
          </a:p>
          <a:p>
            <a:r>
              <a:rPr lang="en-US" sz="2200" dirty="0">
                <a:latin typeface="Merriweather Sans" panose="02000503060000020004" pitchFamily="50" charset="0"/>
              </a:rPr>
              <a:t>Dr. Erin K. </a:t>
            </a:r>
            <a:r>
              <a:rPr lang="en-US" sz="2200" dirty="0" err="1">
                <a:latin typeface="Merriweather Sans" panose="02000503060000020004" pitchFamily="50" charset="0"/>
              </a:rPr>
              <a:t>Lipp</a:t>
            </a:r>
            <a:r>
              <a:rPr lang="en-US" sz="2200" dirty="0">
                <a:latin typeface="Merriweather Sans" panose="02000503060000020004" pitchFamily="50" charset="0"/>
              </a:rPr>
              <a:t> </a:t>
            </a:r>
          </a:p>
          <a:p>
            <a:r>
              <a:rPr lang="en-US" sz="2200" dirty="0">
                <a:latin typeface="Merriweather Sans" panose="02000503060000020004" pitchFamily="50" charset="0"/>
              </a:rPr>
              <a:t>Dr. Elizabeth Ottesen </a:t>
            </a:r>
          </a:p>
          <a:p>
            <a:r>
              <a:rPr lang="en-US" sz="2200" dirty="0">
                <a:latin typeface="Merriweather Sans" panose="02000503060000020004" pitchFamily="50" charset="0"/>
              </a:rPr>
              <a:t>Dr. Travis Glenn </a:t>
            </a:r>
          </a:p>
          <a:p>
            <a:r>
              <a:rPr lang="en-US" sz="2200" dirty="0">
                <a:latin typeface="Merriweather Sans" panose="02000503060000020004" pitchFamily="50" charset="0"/>
              </a:rPr>
              <a:t>Dr. Franklin Leach</a:t>
            </a:r>
          </a:p>
          <a:p>
            <a:endParaRPr lang="en-US" sz="2200" dirty="0">
              <a:latin typeface="Merriweather Sans" panose="02000503060000020004" pitchFamily="50" charset="0"/>
            </a:endParaRPr>
          </a:p>
          <a:p>
            <a:r>
              <a:rPr lang="en-US" sz="2200" b="1" dirty="0">
                <a:latin typeface="Merriweather Sans" panose="02000503060000020004" pitchFamily="50" charset="0"/>
              </a:rPr>
              <a:t>EHS Department &amp; Friends</a:t>
            </a:r>
          </a:p>
          <a:p>
            <a:r>
              <a:rPr lang="en-US" sz="2200" b="1" dirty="0">
                <a:latin typeface="Merriweather Sans" panose="02000503060000020004" pitchFamily="50" charset="0"/>
              </a:rPr>
              <a:t>Smithsonian Marine Station</a:t>
            </a:r>
          </a:p>
          <a:p>
            <a:endParaRPr lang="en-US" sz="2200" dirty="0">
              <a:latin typeface="Merriweather Sans" panose="02000503060000020004" pitchFamily="50" charset="0"/>
            </a:endParaRPr>
          </a:p>
        </p:txBody>
      </p:sp>
    </p:spTree>
    <p:extLst>
      <p:ext uri="{BB962C8B-B14F-4D97-AF65-F5344CB8AC3E}">
        <p14:creationId xmlns:p14="http://schemas.microsoft.com/office/powerpoint/2010/main" val="20730993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F0A9277F-0E07-44C7-A3AB-9A4EA8B902D1}"/>
              </a:ext>
            </a:extLst>
          </p:cNvPr>
          <p:cNvSpPr/>
          <p:nvPr/>
        </p:nvSpPr>
        <p:spPr>
          <a:xfrm>
            <a:off x="3329179" y="243878"/>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BD6429-D870-4D46-8BD8-069A55360C63}"/>
              </a:ext>
            </a:extLst>
          </p:cNvPr>
          <p:cNvSpPr txBox="1"/>
          <p:nvPr/>
        </p:nvSpPr>
        <p:spPr>
          <a:xfrm>
            <a:off x="3329179" y="305421"/>
            <a:ext cx="8646603" cy="1200329"/>
          </a:xfrm>
          <a:prstGeom prst="rect">
            <a:avLst/>
          </a:prstGeom>
          <a:noFill/>
        </p:spPr>
        <p:txBody>
          <a:bodyPr wrap="square" rtlCol="0">
            <a:spAutoFit/>
          </a:bodyPr>
          <a:lstStyle/>
          <a:p>
            <a:pPr algn="ctr"/>
            <a:r>
              <a:rPr lang="en-US" sz="2400" b="1" dirty="0">
                <a:latin typeface="Merriweather Sans" panose="02000503060000020004" pitchFamily="50" charset="0"/>
              </a:rPr>
              <a:t>The total viral load is correlated with the number of cases reported 6 days in the future. </a:t>
            </a:r>
          </a:p>
          <a:p>
            <a:pPr algn="ctr"/>
            <a:r>
              <a:rPr lang="en-US" sz="2400" b="1" dirty="0">
                <a:latin typeface="Merriweather Sans" panose="02000503060000020004" pitchFamily="50" charset="0"/>
              </a:rPr>
              <a:t>There is a lead time of 6 days.</a:t>
            </a:r>
          </a:p>
        </p:txBody>
      </p:sp>
      <p:pic>
        <p:nvPicPr>
          <p:cNvPr id="5" name="Picture 4" descr="Chart, histogram&#10;&#10;Description automatically generated">
            <a:extLst>
              <a:ext uri="{FF2B5EF4-FFF2-40B4-BE49-F238E27FC236}">
                <a16:creationId xmlns:a16="http://schemas.microsoft.com/office/drawing/2014/main" id="{F2CB243C-E54E-4B62-80BA-F5503A28C3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1721187"/>
            <a:ext cx="8778240" cy="4937760"/>
          </a:xfrm>
          <a:prstGeom prst="rect">
            <a:avLst/>
          </a:prstGeom>
        </p:spPr>
      </p:pic>
    </p:spTree>
    <p:extLst>
      <p:ext uri="{BB962C8B-B14F-4D97-AF65-F5344CB8AC3E}">
        <p14:creationId xmlns:p14="http://schemas.microsoft.com/office/powerpoint/2010/main" val="27036331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peech Bubble: Rectangle with Corners Rounded 2">
            <a:extLst>
              <a:ext uri="{FF2B5EF4-FFF2-40B4-BE49-F238E27FC236}">
                <a16:creationId xmlns:a16="http://schemas.microsoft.com/office/drawing/2014/main" id="{F0A9277F-0E07-44C7-A3AB-9A4EA8B902D1}"/>
              </a:ext>
            </a:extLst>
          </p:cNvPr>
          <p:cNvSpPr/>
          <p:nvPr/>
        </p:nvSpPr>
        <p:spPr>
          <a:xfrm>
            <a:off x="3329179" y="243878"/>
            <a:ext cx="8646604" cy="1261872"/>
          </a:xfrm>
          <a:prstGeom prst="wedgeRoundRectCallout">
            <a:avLst/>
          </a:prstGeom>
          <a:solidFill>
            <a:srgbClr val="C8D8EB">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3BD6429-D870-4D46-8BD8-069A55360C63}"/>
              </a:ext>
            </a:extLst>
          </p:cNvPr>
          <p:cNvSpPr txBox="1"/>
          <p:nvPr/>
        </p:nvSpPr>
        <p:spPr>
          <a:xfrm>
            <a:off x="3692782" y="459315"/>
            <a:ext cx="7919397" cy="830997"/>
          </a:xfrm>
          <a:prstGeom prst="rect">
            <a:avLst/>
          </a:prstGeom>
          <a:noFill/>
        </p:spPr>
        <p:txBody>
          <a:bodyPr wrap="square" rtlCol="0">
            <a:spAutoFit/>
          </a:bodyPr>
          <a:lstStyle/>
          <a:p>
            <a:pPr algn="ctr"/>
            <a:r>
              <a:rPr lang="en-US" sz="2400" b="1" dirty="0">
                <a:latin typeface="Merriweather Sans" panose="02000503060000020004" pitchFamily="50" charset="0"/>
              </a:rPr>
              <a:t>The total viral load lags behind the number of cases by symptom onset. This lag is ~ 5 days.</a:t>
            </a:r>
          </a:p>
        </p:txBody>
      </p:sp>
      <p:pic>
        <p:nvPicPr>
          <p:cNvPr id="4" name="Picture 3" descr="Chart, bar chart, histogram&#10;&#10;Description automatically generated">
            <a:extLst>
              <a:ext uri="{FF2B5EF4-FFF2-40B4-BE49-F238E27FC236}">
                <a16:creationId xmlns:a16="http://schemas.microsoft.com/office/drawing/2014/main" id="{AE06F43E-162F-42A0-AFBA-E27101DDA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 y="1873376"/>
            <a:ext cx="8778240" cy="4937760"/>
          </a:xfrm>
          <a:prstGeom prst="rect">
            <a:avLst/>
          </a:prstGeom>
        </p:spPr>
      </p:pic>
    </p:spTree>
    <p:extLst>
      <p:ext uri="{BB962C8B-B14F-4D97-AF65-F5344CB8AC3E}">
        <p14:creationId xmlns:p14="http://schemas.microsoft.com/office/powerpoint/2010/main" val="2281696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C2439-1F77-4B28-A780-5BD5AAE4CD12}"/>
              </a:ext>
            </a:extLst>
          </p:cNvPr>
          <p:cNvPicPr>
            <a:picLocks noChangeAspect="1"/>
          </p:cNvPicPr>
          <p:nvPr/>
        </p:nvPicPr>
        <p:blipFill>
          <a:blip r:embed="rId2"/>
          <a:stretch>
            <a:fillRect/>
          </a:stretch>
        </p:blipFill>
        <p:spPr>
          <a:xfrm>
            <a:off x="541154" y="739774"/>
            <a:ext cx="5650397" cy="5378452"/>
          </a:xfrm>
          <a:prstGeom prst="rect">
            <a:avLst/>
          </a:prstGeom>
        </p:spPr>
      </p:pic>
    </p:spTree>
    <p:extLst>
      <p:ext uri="{BB962C8B-B14F-4D97-AF65-F5344CB8AC3E}">
        <p14:creationId xmlns:p14="http://schemas.microsoft.com/office/powerpoint/2010/main" val="1004709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38CA823D-2398-481E-9B53-2D0342B17A11}"/>
              </a:ext>
            </a:extLst>
          </p:cNvPr>
          <p:cNvPicPr>
            <a:picLocks noChangeAspect="1"/>
          </p:cNvPicPr>
          <p:nvPr/>
        </p:nvPicPr>
        <p:blipFill rotWithShape="1">
          <a:blip r:embed="rId2">
            <a:extLst>
              <a:ext uri="{28A0092B-C50C-407E-A947-70E740481C1C}">
                <a14:useLocalDpi xmlns:a14="http://schemas.microsoft.com/office/drawing/2010/main" val="0"/>
              </a:ext>
            </a:extLst>
          </a:blip>
          <a:srcRect b="7467"/>
          <a:stretch/>
        </p:blipFill>
        <p:spPr>
          <a:xfrm>
            <a:off x="609600" y="256032"/>
            <a:ext cx="10972800" cy="6345936"/>
          </a:xfrm>
          <a:prstGeom prst="rect">
            <a:avLst/>
          </a:prstGeom>
        </p:spPr>
      </p:pic>
      <p:sp>
        <p:nvSpPr>
          <p:cNvPr id="10" name="TextBox 9">
            <a:extLst>
              <a:ext uri="{FF2B5EF4-FFF2-40B4-BE49-F238E27FC236}">
                <a16:creationId xmlns:a16="http://schemas.microsoft.com/office/drawing/2014/main" id="{869A16F0-6C9D-458F-B180-BE3F0CC08959}"/>
              </a:ext>
            </a:extLst>
          </p:cNvPr>
          <p:cNvSpPr txBox="1"/>
          <p:nvPr/>
        </p:nvSpPr>
        <p:spPr>
          <a:xfrm>
            <a:off x="7769005" y="6140303"/>
            <a:ext cx="4703411" cy="461665"/>
          </a:xfrm>
          <a:prstGeom prst="rect">
            <a:avLst/>
          </a:prstGeom>
          <a:noFill/>
        </p:spPr>
        <p:txBody>
          <a:bodyPr wrap="square" rtlCol="0">
            <a:spAutoFit/>
          </a:bodyPr>
          <a:lstStyle/>
          <a:p>
            <a:pPr algn="ctr"/>
            <a:r>
              <a:rPr lang="en-US" sz="2400" b="1" dirty="0">
                <a:latin typeface="Merriweather Sans" panose="02000503060000020004" pitchFamily="50" charset="0"/>
              </a:rPr>
              <a:t>Sewer Line Surveillance</a:t>
            </a:r>
          </a:p>
        </p:txBody>
      </p:sp>
    </p:spTree>
    <p:extLst>
      <p:ext uri="{BB962C8B-B14F-4D97-AF65-F5344CB8AC3E}">
        <p14:creationId xmlns:p14="http://schemas.microsoft.com/office/powerpoint/2010/main" val="1263782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lock&#10;&#10;Description automatically generated">
            <a:extLst>
              <a:ext uri="{FF2B5EF4-FFF2-40B4-BE49-F238E27FC236}">
                <a16:creationId xmlns:a16="http://schemas.microsoft.com/office/drawing/2014/main" id="{C9924523-D8C7-4928-A699-293C1B78BE20}"/>
              </a:ext>
            </a:extLst>
          </p:cNvPr>
          <p:cNvPicPr>
            <a:picLocks noChangeAspect="1"/>
          </p:cNvPicPr>
          <p:nvPr/>
        </p:nvPicPr>
        <p:blipFill rotWithShape="1">
          <a:blip r:embed="rId2">
            <a:extLst>
              <a:ext uri="{28A0092B-C50C-407E-A947-70E740481C1C}">
                <a14:useLocalDpi xmlns:a14="http://schemas.microsoft.com/office/drawing/2010/main" val="0"/>
              </a:ext>
            </a:extLst>
          </a:blip>
          <a:srcRect b="8533"/>
          <a:stretch/>
        </p:blipFill>
        <p:spPr>
          <a:xfrm>
            <a:off x="609600" y="292608"/>
            <a:ext cx="10972800" cy="6272784"/>
          </a:xfrm>
          <a:prstGeom prst="rect">
            <a:avLst/>
          </a:prstGeom>
        </p:spPr>
      </p:pic>
      <p:sp>
        <p:nvSpPr>
          <p:cNvPr id="3" name="TextBox 2">
            <a:extLst>
              <a:ext uri="{FF2B5EF4-FFF2-40B4-BE49-F238E27FC236}">
                <a16:creationId xmlns:a16="http://schemas.microsoft.com/office/drawing/2014/main" id="{3A0EC8ED-1216-4F67-AE5C-F9F1C229FCFE}"/>
              </a:ext>
            </a:extLst>
          </p:cNvPr>
          <p:cNvSpPr txBox="1"/>
          <p:nvPr/>
        </p:nvSpPr>
        <p:spPr>
          <a:xfrm>
            <a:off x="7769005" y="6140303"/>
            <a:ext cx="4703411" cy="461665"/>
          </a:xfrm>
          <a:prstGeom prst="rect">
            <a:avLst/>
          </a:prstGeom>
          <a:noFill/>
        </p:spPr>
        <p:txBody>
          <a:bodyPr wrap="square" rtlCol="0">
            <a:spAutoFit/>
          </a:bodyPr>
          <a:lstStyle/>
          <a:p>
            <a:pPr algn="ctr"/>
            <a:r>
              <a:rPr lang="en-US" sz="2400" b="1" dirty="0">
                <a:latin typeface="Merriweather Sans" panose="02000503060000020004" pitchFamily="50" charset="0"/>
              </a:rPr>
              <a:t>Sewer Line Surveillance</a:t>
            </a:r>
          </a:p>
        </p:txBody>
      </p:sp>
    </p:spTree>
    <p:extLst>
      <p:ext uri="{BB962C8B-B14F-4D97-AF65-F5344CB8AC3E}">
        <p14:creationId xmlns:p14="http://schemas.microsoft.com/office/powerpoint/2010/main" val="2142429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C5279-9324-422B-98D4-AB731DC80BF9}"/>
              </a:ext>
            </a:extLst>
          </p:cNvPr>
          <p:cNvSpPr>
            <a:spLocks noGrp="1"/>
          </p:cNvSpPr>
          <p:nvPr>
            <p:ph type="ctrTitle"/>
          </p:nvPr>
        </p:nvSpPr>
        <p:spPr>
          <a:xfrm>
            <a:off x="994115" y="1669288"/>
            <a:ext cx="10203766" cy="1443612"/>
          </a:xfrm>
        </p:spPr>
        <p:txBody>
          <a:bodyPr>
            <a:normAutofit/>
          </a:bodyPr>
          <a:lstStyle/>
          <a:p>
            <a:r>
              <a:rPr lang="en-US" sz="4000" b="1" i="0" dirty="0">
                <a:solidFill>
                  <a:srgbClr val="222222"/>
                </a:solidFill>
                <a:effectLst/>
                <a:latin typeface="Merriweather Sans" panose="02000503060000020004" pitchFamily="50" charset="0"/>
              </a:rPr>
              <a:t>Wastewater-based Surveillance for SARS-CoV-2 in Athens, Georgia</a:t>
            </a:r>
            <a:endParaRPr lang="en-US" sz="4000" b="1" dirty="0">
              <a:latin typeface="Merriweather Sans" panose="02000503060000020004" pitchFamily="50" charset="0"/>
            </a:endParaRPr>
          </a:p>
        </p:txBody>
      </p:sp>
      <p:sp>
        <p:nvSpPr>
          <p:cNvPr id="5" name="TextBox 4">
            <a:extLst>
              <a:ext uri="{FF2B5EF4-FFF2-40B4-BE49-F238E27FC236}">
                <a16:creationId xmlns:a16="http://schemas.microsoft.com/office/drawing/2014/main" id="{A738588E-5C31-4377-B017-21FFCCE8043F}"/>
              </a:ext>
            </a:extLst>
          </p:cNvPr>
          <p:cNvSpPr txBox="1"/>
          <p:nvPr/>
        </p:nvSpPr>
        <p:spPr>
          <a:xfrm>
            <a:off x="2129089" y="3579657"/>
            <a:ext cx="7933817" cy="20928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BA0C2F"/>
                </a:solidFill>
                <a:effectLst/>
                <a:uLnTx/>
                <a:uFillTx/>
                <a:latin typeface="Merriweather Sans" panose="02000503060000020004" pitchFamily="50" charset="0"/>
                <a:ea typeface="+mn-ea"/>
                <a:cs typeface="+mn-cs"/>
              </a:rPr>
              <a:t>Megan Lott</a:t>
            </a:r>
            <a:r>
              <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rPr>
              <a:t>, William Norfolk, Cody Dailey,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rPr>
              <a:t>Amelia Foley, Carolina Melendez </a:t>
            </a:r>
            <a:r>
              <a:rPr kumimoji="0" lang="en-US" sz="2800" b="0" i="0" u="none" strike="noStrike" kern="1200" cap="none" spc="0" normalizeH="0" baseline="0" noProof="0" dirty="0" err="1">
                <a:ln>
                  <a:noFill/>
                </a:ln>
                <a:solidFill>
                  <a:prstClr val="black"/>
                </a:solidFill>
                <a:effectLst/>
                <a:uLnTx/>
                <a:uFillTx/>
                <a:latin typeface="Merriweather Sans" panose="02000503060000020004" pitchFamily="50" charset="0"/>
                <a:ea typeface="+mn-ea"/>
                <a:cs typeface="+mn-cs"/>
              </a:rPr>
              <a:t>Declet</a:t>
            </a:r>
            <a:r>
              <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rPr>
              <a:t>, Megan Robertson, Taylor </a:t>
            </a:r>
            <a:r>
              <a:rPr kumimoji="0" lang="en-US" sz="2800" b="0" i="0" u="none" strike="noStrike" kern="1200" cap="none" spc="0" normalizeH="0" baseline="0" noProof="0" dirty="0" err="1">
                <a:ln>
                  <a:noFill/>
                </a:ln>
                <a:solidFill>
                  <a:prstClr val="black"/>
                </a:solidFill>
                <a:effectLst/>
                <a:uLnTx/>
                <a:uFillTx/>
                <a:latin typeface="Merriweather Sans" panose="02000503060000020004" pitchFamily="50" charset="0"/>
                <a:ea typeface="+mn-ea"/>
                <a:cs typeface="+mn-cs"/>
              </a:rPr>
              <a:t>Maddalene</a:t>
            </a:r>
            <a:r>
              <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rPr>
              <a:t>Erin K. </a:t>
            </a:r>
            <a:r>
              <a:rPr kumimoji="0" lang="en-US" sz="2800" b="0" i="0" u="none" strike="noStrike" kern="1200" cap="none" spc="0" normalizeH="0" baseline="0" noProof="0" dirty="0" err="1">
                <a:ln>
                  <a:noFill/>
                </a:ln>
                <a:solidFill>
                  <a:prstClr val="black"/>
                </a:solidFill>
                <a:effectLst/>
                <a:uLnTx/>
                <a:uFillTx/>
                <a:latin typeface="Merriweather Sans" panose="02000503060000020004" pitchFamily="50" charset="0"/>
                <a:ea typeface="+mn-ea"/>
                <a:cs typeface="+mn-cs"/>
              </a:rPr>
              <a:t>Lipp</a:t>
            </a:r>
            <a:endParaRPr kumimoji="0" lang="en-US" sz="2800" b="0" i="0" u="none" strike="noStrike" kern="1200" cap="none" spc="0" normalizeH="0" baseline="0" noProof="0" dirty="0">
              <a:ln>
                <a:noFill/>
              </a:ln>
              <a:solidFill>
                <a:prstClr val="black"/>
              </a:solidFill>
              <a:effectLst/>
              <a:uLnTx/>
              <a:uFillTx/>
              <a:latin typeface="Merriweather Sans" panose="02000503060000020004" pitchFamily="50"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5701665-8839-4ECC-8EEF-4EF9A7FFB175}"/>
              </a:ext>
            </a:extLst>
          </p:cNvPr>
          <p:cNvPicPr>
            <a:picLocks noChangeAspect="1"/>
          </p:cNvPicPr>
          <p:nvPr/>
        </p:nvPicPr>
        <p:blipFill rotWithShape="1">
          <a:blip r:embed="rId3">
            <a:clrChange>
              <a:clrFrom>
                <a:srgbClr val="FFFFFF"/>
              </a:clrFrom>
              <a:clrTo>
                <a:srgbClr val="FFFFFF">
                  <a:alpha val="0"/>
                </a:srgbClr>
              </a:clrTo>
            </a:clrChange>
          </a:blip>
          <a:srcRect t="82944" b="9539"/>
          <a:stretch/>
        </p:blipFill>
        <p:spPr>
          <a:xfrm>
            <a:off x="5492630" y="6282388"/>
            <a:ext cx="3353554" cy="222358"/>
          </a:xfrm>
          <a:prstGeom prst="rect">
            <a:avLst/>
          </a:prstGeom>
        </p:spPr>
      </p:pic>
      <p:pic>
        <p:nvPicPr>
          <p:cNvPr id="8" name="Picture 7">
            <a:extLst>
              <a:ext uri="{FF2B5EF4-FFF2-40B4-BE49-F238E27FC236}">
                <a16:creationId xmlns:a16="http://schemas.microsoft.com/office/drawing/2014/main" id="{B4E197F0-0CB5-45BE-B64A-72AC007DE658}"/>
              </a:ext>
            </a:extLst>
          </p:cNvPr>
          <p:cNvPicPr>
            <a:picLocks noChangeAspect="1"/>
          </p:cNvPicPr>
          <p:nvPr/>
        </p:nvPicPr>
        <p:blipFill rotWithShape="1">
          <a:blip r:embed="rId3">
            <a:clrChange>
              <a:clrFrom>
                <a:srgbClr val="FFFFFF"/>
              </a:clrFrom>
              <a:clrTo>
                <a:srgbClr val="FFFFFF">
                  <a:alpha val="0"/>
                </a:srgbClr>
              </a:clrTo>
            </a:clrChange>
          </a:blip>
          <a:srcRect t="82944" b="9539"/>
          <a:stretch/>
        </p:blipFill>
        <p:spPr>
          <a:xfrm>
            <a:off x="2139076" y="6280311"/>
            <a:ext cx="3353554" cy="222358"/>
          </a:xfrm>
          <a:prstGeom prst="rect">
            <a:avLst/>
          </a:prstGeom>
        </p:spPr>
      </p:pic>
      <p:pic>
        <p:nvPicPr>
          <p:cNvPr id="9" name="Picture 8">
            <a:extLst>
              <a:ext uri="{FF2B5EF4-FFF2-40B4-BE49-F238E27FC236}">
                <a16:creationId xmlns:a16="http://schemas.microsoft.com/office/drawing/2014/main" id="{7EFB4686-18CF-4829-A1A7-237546E70BA4}"/>
              </a:ext>
            </a:extLst>
          </p:cNvPr>
          <p:cNvPicPr>
            <a:picLocks noChangeAspect="1"/>
          </p:cNvPicPr>
          <p:nvPr/>
        </p:nvPicPr>
        <p:blipFill rotWithShape="1">
          <a:blip r:embed="rId3">
            <a:clrChange>
              <a:clrFrom>
                <a:srgbClr val="FFFFFF"/>
              </a:clrFrom>
              <a:clrTo>
                <a:srgbClr val="FFFFFF">
                  <a:alpha val="0"/>
                </a:srgbClr>
              </a:clrTo>
            </a:clrChange>
          </a:blip>
          <a:srcRect l="36215" t="54790" b="9539"/>
          <a:stretch/>
        </p:blipFill>
        <p:spPr>
          <a:xfrm>
            <a:off x="7144" y="5441104"/>
            <a:ext cx="2139076" cy="1055113"/>
          </a:xfrm>
          <a:prstGeom prst="rect">
            <a:avLst/>
          </a:prstGeom>
        </p:spPr>
      </p:pic>
      <p:pic>
        <p:nvPicPr>
          <p:cNvPr id="10" name="Picture 9">
            <a:extLst>
              <a:ext uri="{FF2B5EF4-FFF2-40B4-BE49-F238E27FC236}">
                <a16:creationId xmlns:a16="http://schemas.microsoft.com/office/drawing/2014/main" id="{E85D9C20-B084-4677-90F9-FF246D8A5FD4}"/>
              </a:ext>
            </a:extLst>
          </p:cNvPr>
          <p:cNvPicPr>
            <a:picLocks noChangeAspect="1"/>
          </p:cNvPicPr>
          <p:nvPr/>
        </p:nvPicPr>
        <p:blipFill>
          <a:blip r:embed="rId4">
            <a:clrChange>
              <a:clrFrom>
                <a:srgbClr val="080808"/>
              </a:clrFrom>
              <a:clrTo>
                <a:srgbClr val="080808">
                  <a:alpha val="0"/>
                </a:srgbClr>
              </a:clrTo>
            </a:clrChange>
          </a:blip>
          <a:stretch>
            <a:fillRect/>
          </a:stretch>
        </p:blipFill>
        <p:spPr>
          <a:xfrm rot="17823877">
            <a:off x="9485948" y="4394302"/>
            <a:ext cx="3150364" cy="2189040"/>
          </a:xfrm>
          <a:prstGeom prst="rect">
            <a:avLst/>
          </a:prstGeom>
        </p:spPr>
      </p:pic>
      <p:pic>
        <p:nvPicPr>
          <p:cNvPr id="11" name="Picture 10">
            <a:extLst>
              <a:ext uri="{FF2B5EF4-FFF2-40B4-BE49-F238E27FC236}">
                <a16:creationId xmlns:a16="http://schemas.microsoft.com/office/drawing/2014/main" id="{4EC45D13-2BA4-430E-A8ED-F058C4DB0DD3}"/>
              </a:ext>
            </a:extLst>
          </p:cNvPr>
          <p:cNvPicPr>
            <a:picLocks noChangeAspect="1"/>
          </p:cNvPicPr>
          <p:nvPr/>
        </p:nvPicPr>
        <p:blipFill rotWithShape="1">
          <a:blip r:embed="rId3">
            <a:clrChange>
              <a:clrFrom>
                <a:srgbClr val="FFFFFF"/>
              </a:clrFrom>
              <a:clrTo>
                <a:srgbClr val="FFFFFF">
                  <a:alpha val="0"/>
                </a:srgbClr>
              </a:clrTo>
            </a:clrChange>
          </a:blip>
          <a:srcRect t="82944" b="9539"/>
          <a:stretch/>
        </p:blipFill>
        <p:spPr>
          <a:xfrm>
            <a:off x="8802635" y="6282388"/>
            <a:ext cx="3353554" cy="222358"/>
          </a:xfrm>
          <a:prstGeom prst="rect">
            <a:avLst/>
          </a:prstGeom>
        </p:spPr>
      </p:pic>
    </p:spTree>
    <p:extLst>
      <p:ext uri="{BB962C8B-B14F-4D97-AF65-F5344CB8AC3E}">
        <p14:creationId xmlns:p14="http://schemas.microsoft.com/office/powerpoint/2010/main" val="41243744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B8DA2EE0-2AC0-489C-BD32-3CAE1A4B279E}"/>
              </a:ext>
            </a:extLst>
          </p:cNvPr>
          <p:cNvPicPr>
            <a:picLocks noChangeAspect="1"/>
          </p:cNvPicPr>
          <p:nvPr/>
        </p:nvPicPr>
        <p:blipFill rotWithShape="1">
          <a:blip r:embed="rId3">
            <a:extLst>
              <a:ext uri="{28A0092B-C50C-407E-A947-70E740481C1C}">
                <a14:useLocalDpi xmlns:a14="http://schemas.microsoft.com/office/drawing/2010/main" val="0"/>
              </a:ext>
            </a:extLst>
          </a:blip>
          <a:srcRect b="8359"/>
          <a:stretch/>
        </p:blipFill>
        <p:spPr>
          <a:xfrm>
            <a:off x="902202" y="751721"/>
            <a:ext cx="10387596" cy="5354558"/>
          </a:xfrm>
          <a:prstGeom prst="rect">
            <a:avLst/>
          </a:prstGeom>
        </p:spPr>
      </p:pic>
    </p:spTree>
    <p:extLst>
      <p:ext uri="{BB962C8B-B14F-4D97-AF65-F5344CB8AC3E}">
        <p14:creationId xmlns:p14="http://schemas.microsoft.com/office/powerpoint/2010/main" val="209369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2">
      <a:dk1>
        <a:sysClr val="windowText" lastClr="000000"/>
      </a:dk1>
      <a:lt1>
        <a:sysClr val="window" lastClr="FFFFFF"/>
      </a:lt1>
      <a:dk2>
        <a:srgbClr val="44546A"/>
      </a:dk2>
      <a:lt2>
        <a:srgbClr val="E7E6E6"/>
      </a:lt2>
      <a:accent1>
        <a:srgbClr val="C00000"/>
      </a:accent1>
      <a:accent2>
        <a:srgbClr val="C00000"/>
      </a:accent2>
      <a:accent3>
        <a:srgbClr val="A5A5A5"/>
      </a:accent3>
      <a:accent4>
        <a:srgbClr val="C00000"/>
      </a:accent4>
      <a:accent5>
        <a:srgbClr val="C00000"/>
      </a:accent5>
      <a:accent6>
        <a:srgbClr val="C00000"/>
      </a:accent6>
      <a:hlink>
        <a:srgbClr val="C0000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3647</TotalTime>
  <Words>1977</Words>
  <Application>Microsoft Office PowerPoint</Application>
  <PresentationFormat>Widescreen</PresentationFormat>
  <Paragraphs>304</Paragraphs>
  <Slides>76</Slides>
  <Notes>24</Notes>
  <HiddenSlides>0</HiddenSlides>
  <MMClips>2</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76</vt:i4>
      </vt:variant>
    </vt:vector>
  </HeadingPairs>
  <TitlesOfParts>
    <vt:vector size="88" baseType="lpstr">
      <vt:lpstr>-apple-system</vt:lpstr>
      <vt:lpstr>Arial</vt:lpstr>
      <vt:lpstr>Arial Black</vt:lpstr>
      <vt:lpstr>Calibri</vt:lpstr>
      <vt:lpstr>Calibri Light</vt:lpstr>
      <vt:lpstr>Merriweather</vt:lpstr>
      <vt:lpstr>Merriweather </vt:lpstr>
      <vt:lpstr>Merriweather Sans</vt:lpstr>
      <vt:lpstr>Roboto</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Wastewater-based Surveillance for SARS-CoV-2 in Athens, Georgia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Athens-Clarke County, Georgia  </vt:lpstr>
      <vt:lpstr>Athens-Clarke  County, Georgia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Findings</vt:lpstr>
      <vt:lpstr>Future Directions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Megan Lott</dc:creator>
  <cp:lastModifiedBy>Megan Lott</cp:lastModifiedBy>
  <cp:revision>67</cp:revision>
  <dcterms:created xsi:type="dcterms:W3CDTF">2021-04-19T22:37:57Z</dcterms:created>
  <dcterms:modified xsi:type="dcterms:W3CDTF">2021-04-23T13:00:28Z</dcterms:modified>
</cp:coreProperties>
</file>